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5" r:id="rId9"/>
    <p:sldId id="263"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2" r:id="rId23"/>
    <p:sldId id="281"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4872-5B58-4C3F-BEF3-CDF0DE275A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C78CA1-438A-4A21-880A-9DF7ECA72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E396-BC72-4802-8DE6-3AA2CA2CAA40}"/>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6ED72CD5-A712-4C01-BF4B-E5D15BE230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43D722-4C78-4DB8-905B-01FAAD88B5A9}"/>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16246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E3DA-23F4-423D-84CB-4A414D65B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258493-E62B-4193-9282-7D1B01D62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242DE-0E3E-415D-8E4E-AF875946B4D4}"/>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5E961807-6ADA-4949-9A4B-A259B137D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09AA93-E86B-4497-840E-9F2AFCCF90A3}"/>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16212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50863-69A8-44B7-B687-606275A2B6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F7C76-B36E-422F-82A7-0ACE4D5239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77E24-FB40-486D-82D5-5DCB9A1E96AC}"/>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7827013A-19D3-42EF-B224-ABF359E87D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0F3371-9168-4498-B94C-D36B14FD1260}"/>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5939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40D1-40D6-42EF-8A1E-EB836FE55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FF29C-1815-41DE-8487-86355C55F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20369-EDC2-42EB-BEF8-DF5E9D6B6959}"/>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F9D405F5-B4A4-452F-BD0A-93D78B10E4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2EF3AA-C6A4-464C-B05D-BEE2A03A0D81}"/>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381263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9566-88FF-4AC5-9BA6-C13E42210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E4D29-AFC4-483D-8139-BD710C1EC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B0AA68-8CA6-4F1D-A4E6-676C911DFCA6}"/>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2E950DF5-A29F-4CD6-BEF0-E813771AB8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D1B3CF-4FEF-4BFA-8B90-9235F04518B4}"/>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404957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F1DD-D4CB-446D-91C1-E66111F992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9A011-FCC1-4566-8917-EC0386E17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FFFFD-32D6-4787-A650-1C38F8640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56B89-7A46-4673-A21B-7E12FCBD87ED}"/>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6" name="Footer Placeholder 5">
            <a:extLst>
              <a:ext uri="{FF2B5EF4-FFF2-40B4-BE49-F238E27FC236}">
                <a16:creationId xmlns:a16="http://schemas.microsoft.com/office/drawing/2014/main" id="{2323FBD8-4E7B-4A7C-B50B-E056F40C94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8C0CB6-4B50-4C54-BF12-B68193A5F23F}"/>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18737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9616-AABC-48BA-A30E-A01536DDDC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81D92A-F72A-4A40-8EEA-AB2A95880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25776-5F0D-4CEE-ACAD-98A968CBA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8F6FF-DDE0-4AB6-A211-2910BE315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9175A-8832-47B6-B57F-B136824D5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D036D2-A265-4D02-B5AE-D3BE53C67F60}"/>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8" name="Footer Placeholder 7">
            <a:extLst>
              <a:ext uri="{FF2B5EF4-FFF2-40B4-BE49-F238E27FC236}">
                <a16:creationId xmlns:a16="http://schemas.microsoft.com/office/drawing/2014/main" id="{61A24AE1-B61C-4A58-83D9-CF7468E248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A59B3B-0949-472A-A2A6-2E77C16D06C5}"/>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418226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5BB-A6B7-4BBA-8148-0B8113F7F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6F476D-97C8-433E-B83F-AD2C46C64E4F}"/>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4" name="Footer Placeholder 3">
            <a:extLst>
              <a:ext uri="{FF2B5EF4-FFF2-40B4-BE49-F238E27FC236}">
                <a16:creationId xmlns:a16="http://schemas.microsoft.com/office/drawing/2014/main" id="{A4CECF3E-30CF-42D5-B4E7-FBC972F9F7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283354-1AE9-4BBE-8785-A6DAAF348F6D}"/>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2551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22824-169A-480D-8572-BA00573B9371}"/>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3" name="Footer Placeholder 2">
            <a:extLst>
              <a:ext uri="{FF2B5EF4-FFF2-40B4-BE49-F238E27FC236}">
                <a16:creationId xmlns:a16="http://schemas.microsoft.com/office/drawing/2014/main" id="{AF302B20-2F96-415D-B7F3-05C09A215B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F857C6-BBA1-48A8-B1FA-A19617004F58}"/>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9506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4688-62C2-4E68-A7BE-4AD0DC329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A91B2-1CCF-4ED8-A359-EA6670957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D49DA1-1D0D-4DC0-B0D8-4E9FB4C91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825EB-49D2-4BD7-9162-934D27799AE5}"/>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6" name="Footer Placeholder 5">
            <a:extLst>
              <a:ext uri="{FF2B5EF4-FFF2-40B4-BE49-F238E27FC236}">
                <a16:creationId xmlns:a16="http://schemas.microsoft.com/office/drawing/2014/main" id="{E608669C-6292-4410-97D6-61BE1DF210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25984F-1C58-4FDB-8277-74E75CAACDC3}"/>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5498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8BD0-446D-4530-9B93-D5979D93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2A113-369A-4920-B90D-5A4B48744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03D6475-67C4-4617-A3CB-A14F44013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181B4-DC0D-4417-AB03-93B4894B0503}"/>
              </a:ext>
            </a:extLst>
          </p:cNvPr>
          <p:cNvSpPr>
            <a:spLocks noGrp="1"/>
          </p:cNvSpPr>
          <p:nvPr>
            <p:ph type="dt" sz="half" idx="10"/>
          </p:nvPr>
        </p:nvSpPr>
        <p:spPr/>
        <p:txBody>
          <a:bodyPr/>
          <a:lstStyle/>
          <a:p>
            <a:fld id="{23FB39E7-5F19-46B3-B954-A940FEA66BE1}" type="datetimeFigureOut">
              <a:rPr lang="en-US" smtClean="0"/>
              <a:t>12/2/2021</a:t>
            </a:fld>
            <a:endParaRPr lang="en-US" dirty="0"/>
          </a:p>
        </p:txBody>
      </p:sp>
      <p:sp>
        <p:nvSpPr>
          <p:cNvPr id="6" name="Footer Placeholder 5">
            <a:extLst>
              <a:ext uri="{FF2B5EF4-FFF2-40B4-BE49-F238E27FC236}">
                <a16:creationId xmlns:a16="http://schemas.microsoft.com/office/drawing/2014/main" id="{5230D6E9-B28F-4F98-A76F-DEF9D0A598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8C9AD3-94B9-49B1-869F-FF7755D4CF1D}"/>
              </a:ext>
            </a:extLst>
          </p:cNvPr>
          <p:cNvSpPr>
            <a:spLocks noGrp="1"/>
          </p:cNvSpPr>
          <p:nvPr>
            <p:ph type="sldNum" sz="quarter" idx="12"/>
          </p:nvPr>
        </p:nvSpPr>
        <p:spPr/>
        <p:txBody>
          <a:bodyPr/>
          <a:lstStyle/>
          <a:p>
            <a:fld id="{D533F03F-B02E-41E4-8FE1-F92E32A2BC45}" type="slidenum">
              <a:rPr lang="en-US" smtClean="0"/>
              <a:t>‹#›</a:t>
            </a:fld>
            <a:endParaRPr lang="en-US" dirty="0"/>
          </a:p>
        </p:txBody>
      </p:sp>
    </p:spTree>
    <p:extLst>
      <p:ext uri="{BB962C8B-B14F-4D97-AF65-F5344CB8AC3E}">
        <p14:creationId xmlns:p14="http://schemas.microsoft.com/office/powerpoint/2010/main" val="232013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6F695-7A6D-444F-AA0F-6811F7066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9C5600-0E65-4473-8B7D-D089FA756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FC4DE-57BF-4705-A03F-D1AEF2DAA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B39E7-5F19-46B3-B954-A940FEA66BE1}" type="datetimeFigureOut">
              <a:rPr lang="en-US" smtClean="0"/>
              <a:t>12/2/2021</a:t>
            </a:fld>
            <a:endParaRPr lang="en-US" dirty="0"/>
          </a:p>
        </p:txBody>
      </p:sp>
      <p:sp>
        <p:nvSpPr>
          <p:cNvPr id="5" name="Footer Placeholder 4">
            <a:extLst>
              <a:ext uri="{FF2B5EF4-FFF2-40B4-BE49-F238E27FC236}">
                <a16:creationId xmlns:a16="http://schemas.microsoft.com/office/drawing/2014/main" id="{924E43A0-A06C-4227-A9F7-4749BF3464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D2D518-E3E8-41F2-BDD5-547915622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3F03F-B02E-41E4-8FE1-F92E32A2BC45}" type="slidenum">
              <a:rPr lang="en-US" smtClean="0"/>
              <a:t>‹#›</a:t>
            </a:fld>
            <a:endParaRPr lang="en-US" dirty="0"/>
          </a:p>
        </p:txBody>
      </p:sp>
    </p:spTree>
    <p:extLst>
      <p:ext uri="{BB962C8B-B14F-4D97-AF65-F5344CB8AC3E}">
        <p14:creationId xmlns:p14="http://schemas.microsoft.com/office/powerpoint/2010/main" val="349090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clbctinfo@gmail.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1">
            <a:extLst>
              <a:ext uri="{FF2B5EF4-FFF2-40B4-BE49-F238E27FC236}">
                <a16:creationId xmlns:a16="http://schemas.microsoft.com/office/drawing/2014/main" id="{315C12E2-BA02-4694-9D7F-AC3B43D671EE}"/>
              </a:ext>
            </a:extLst>
          </p:cNvPr>
          <p:cNvSpPr>
            <a:spLocks noGrp="1" noChangeArrowheads="1"/>
          </p:cNvSpPr>
          <p:nvPr>
            <p:ph type="ctrTitle"/>
          </p:nvPr>
        </p:nvSpPr>
        <p:spPr bwMode="auto">
          <a:xfrm>
            <a:off x="1314824" y="735106"/>
            <a:ext cx="10053763" cy="29284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48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Advancing Leadership | Library Director Evaluation</a:t>
            </a:r>
            <a:endParaRPr kumimoji="0" lang="en-US" altLang="en-US" sz="4800" b="0"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spcBef>
                <a:spcPct val="0"/>
              </a:spcBef>
              <a:spcAft>
                <a:spcPct val="0"/>
              </a:spcAft>
              <a:buClrTx/>
              <a:buSzTx/>
              <a:buFontTx/>
              <a:buNone/>
              <a:tabLst/>
            </a:pPr>
            <a:r>
              <a:rPr kumimoji="0" lang="en-US" altLang="en-US" sz="48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December 2</a:t>
            </a:r>
            <a:r>
              <a:rPr kumimoji="0" lang="en-US" altLang="en-US" sz="4800" b="1" i="0" u="none" strike="noStrike" cap="none" normalizeH="0" baseline="30000" dirty="0">
                <a:ln>
                  <a:noFill/>
                </a:ln>
                <a:solidFill>
                  <a:srgbClr val="FFFFFF"/>
                </a:solidFill>
                <a:effectLst/>
                <a:latin typeface="Arial" panose="020B0604020202020204" pitchFamily="34" charset="0"/>
                <a:ea typeface="Calibri" panose="020F0502020204030204" pitchFamily="34" charset="0"/>
              </a:rPr>
              <a:t>nd</a:t>
            </a:r>
            <a:r>
              <a:rPr kumimoji="0" lang="en-US" altLang="en-US" sz="48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 2pm-3pm</a:t>
            </a:r>
            <a:endParaRPr kumimoji="0" lang="en-US" altLang="en-US" sz="4800" b="0" i="0" u="none" strike="noStrike" cap="none" normalizeH="0" baseline="0" dirty="0">
              <a:ln>
                <a:noFill/>
              </a:ln>
              <a:solidFill>
                <a:srgbClr val="FFFFFF"/>
              </a:solidFill>
              <a:effectLst/>
              <a:latin typeface="Arial" panose="020B0604020202020204" pitchFamily="34" charset="0"/>
            </a:endParaRPr>
          </a:p>
        </p:txBody>
      </p:sp>
      <p:sp>
        <p:nvSpPr>
          <p:cNvPr id="3" name="Subtitle 2">
            <a:extLst>
              <a:ext uri="{FF2B5EF4-FFF2-40B4-BE49-F238E27FC236}">
                <a16:creationId xmlns:a16="http://schemas.microsoft.com/office/drawing/2014/main" id="{6C6745AD-1205-4BF6-AAAD-12B1A085E3E8}"/>
              </a:ext>
            </a:extLst>
          </p:cNvPr>
          <p:cNvSpPr>
            <a:spLocks noGrp="1"/>
          </p:cNvSpPr>
          <p:nvPr>
            <p:ph type="subTitle" idx="1"/>
          </p:nvPr>
        </p:nvSpPr>
        <p:spPr>
          <a:xfrm>
            <a:off x="1350682" y="4374126"/>
            <a:ext cx="10005951" cy="1381125"/>
          </a:xfrm>
        </p:spPr>
        <p:txBody>
          <a:bodyPr anchor="ctr">
            <a:normAutofit/>
          </a:bodyPr>
          <a:lstStyle/>
          <a:p>
            <a:pPr algn="l"/>
            <a:r>
              <a:rPr lang="en-US" i="1" dirty="0">
                <a:latin typeface="Arial" panose="020B0604020202020204" pitchFamily="34" charset="0"/>
                <a:cs typeface="Arial" panose="020B0604020202020204" pitchFamily="34" charset="0"/>
              </a:rPr>
              <a:t>Presented by Gail Richmond, ACLB President and Carol Mikulski, ACLB Vice-President</a:t>
            </a:r>
          </a:p>
        </p:txBody>
      </p:sp>
      <p:pic>
        <p:nvPicPr>
          <p:cNvPr id="6" name="Picture 5" descr="Logo&#10;&#10;Description automatically generated">
            <a:extLst>
              <a:ext uri="{FF2B5EF4-FFF2-40B4-BE49-F238E27FC236}">
                <a16:creationId xmlns:a16="http://schemas.microsoft.com/office/drawing/2014/main" id="{B80CACA6-FE83-4986-9067-8B2E0245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483" y="5299772"/>
            <a:ext cx="1200150" cy="1381125"/>
          </a:xfrm>
          <a:prstGeom prst="rect">
            <a:avLst/>
          </a:prstGeom>
        </p:spPr>
      </p:pic>
    </p:spTree>
    <p:extLst>
      <p:ext uri="{BB962C8B-B14F-4D97-AF65-F5344CB8AC3E}">
        <p14:creationId xmlns:p14="http://schemas.microsoft.com/office/powerpoint/2010/main" val="219358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EBBA02A2-3ABC-4E18-9A18-E92AA8B9CD86}"/>
              </a:ext>
            </a:extLst>
          </p:cNvPr>
          <p:cNvGraphicFramePr>
            <a:graphicFrameLocks noGrp="1"/>
          </p:cNvGraphicFramePr>
          <p:nvPr>
            <p:extLst>
              <p:ext uri="{D42A27DB-BD31-4B8C-83A1-F6EECF244321}">
                <p14:modId xmlns:p14="http://schemas.microsoft.com/office/powerpoint/2010/main" val="47686322"/>
              </p:ext>
            </p:extLst>
          </p:nvPr>
        </p:nvGraphicFramePr>
        <p:xfrm>
          <a:off x="2374710" y="1145259"/>
          <a:ext cx="9173826" cy="4567485"/>
        </p:xfrm>
        <a:graphic>
          <a:graphicData uri="http://schemas.openxmlformats.org/drawingml/2006/table">
            <a:tbl>
              <a:tblPr firstRow="1" firstCol="1" bandRow="1" bandCol="1"/>
              <a:tblGrid>
                <a:gridCol w="4894087">
                  <a:extLst>
                    <a:ext uri="{9D8B030D-6E8A-4147-A177-3AD203B41FA5}">
                      <a16:colId xmlns:a16="http://schemas.microsoft.com/office/drawing/2014/main" val="187224839"/>
                    </a:ext>
                  </a:extLst>
                </a:gridCol>
                <a:gridCol w="895061">
                  <a:extLst>
                    <a:ext uri="{9D8B030D-6E8A-4147-A177-3AD203B41FA5}">
                      <a16:colId xmlns:a16="http://schemas.microsoft.com/office/drawing/2014/main" val="2131401157"/>
                    </a:ext>
                  </a:extLst>
                </a:gridCol>
                <a:gridCol w="1510304">
                  <a:extLst>
                    <a:ext uri="{9D8B030D-6E8A-4147-A177-3AD203B41FA5}">
                      <a16:colId xmlns:a16="http://schemas.microsoft.com/office/drawing/2014/main" val="3731136328"/>
                    </a:ext>
                  </a:extLst>
                </a:gridCol>
                <a:gridCol w="874245">
                  <a:extLst>
                    <a:ext uri="{9D8B030D-6E8A-4147-A177-3AD203B41FA5}">
                      <a16:colId xmlns:a16="http://schemas.microsoft.com/office/drawing/2014/main" val="1396811100"/>
                    </a:ext>
                  </a:extLst>
                </a:gridCol>
                <a:gridCol w="1000129">
                  <a:extLst>
                    <a:ext uri="{9D8B030D-6E8A-4147-A177-3AD203B41FA5}">
                      <a16:colId xmlns:a16="http://schemas.microsoft.com/office/drawing/2014/main" val="2970838403"/>
                    </a:ext>
                  </a:extLst>
                </a:gridCol>
              </a:tblGrid>
              <a:tr h="913497">
                <a:tc>
                  <a:txBody>
                    <a:bodyPr/>
                    <a:lstStyle/>
                    <a:p>
                      <a:pPr marL="0" marR="0">
                        <a:spcBef>
                          <a:spcPts val="0"/>
                        </a:spcBef>
                        <a:spcAft>
                          <a:spcPts val="0"/>
                        </a:spcAft>
                      </a:pPr>
                      <a:br>
                        <a:rPr lang="en-US" sz="1900">
                          <a:effectLst/>
                          <a:latin typeface="Cambria" panose="02040503050406030204" pitchFamily="18" charset="0"/>
                          <a:ea typeface="Cambria" panose="02040503050406030204" pitchFamily="18" charset="0"/>
                          <a:cs typeface="Times New Roman" panose="02020603050405020304" pitchFamily="18" charset="0"/>
                        </a:rPr>
                      </a:br>
                      <a:br>
                        <a:rPr lang="en-US" sz="1900" b="1">
                          <a:effectLst/>
                          <a:latin typeface="Cambria" panose="02040503050406030204" pitchFamily="18" charset="0"/>
                          <a:ea typeface="Cambria" panose="02040503050406030204" pitchFamily="18" charset="0"/>
                          <a:cs typeface="Times New Roman" panose="02020603050405020304" pitchFamily="18" charset="0"/>
                        </a:rPr>
                      </a:br>
                      <a:r>
                        <a:rPr lang="en-US" sz="1900" b="1">
                          <a:effectLst/>
                          <a:latin typeface="Cambria" panose="02040503050406030204" pitchFamily="18" charset="0"/>
                          <a:ea typeface="Cambria" panose="02040503050406030204" pitchFamily="18" charset="0"/>
                          <a:cs typeface="Times New Roman" panose="02020603050405020304" pitchFamily="18" charset="0"/>
                        </a:rPr>
                        <a:t>Technology</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Yes</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No</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Don’t</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Know</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522093"/>
                  </a:ext>
                </a:extLst>
              </a:tr>
              <a:tr h="913497">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Acts as an advisor to the Board to keep the Board informed of current library issues and technology</a:t>
                      </a: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40233"/>
                  </a:ext>
                </a:extLst>
              </a:tr>
              <a:tr h="1198965">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Innovative methods of service delivery, technical processes are studied and implemented only if they fit the Library’s need and are cost effective</a:t>
                      </a: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33727"/>
                  </a:ext>
                </a:extLst>
              </a:tr>
              <a:tr h="628029">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The director is knowledgeable of the current state-of- art technology</a:t>
                      </a: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967803"/>
                  </a:ext>
                </a:extLst>
              </a:tr>
              <a:tr h="913497">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The staff is encouraged and aided to maintain an awareness of technological advances in the profession</a:t>
                      </a:r>
                    </a:p>
                  </a:txBody>
                  <a:tcPr marL="107050" marR="10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effectLst/>
                          <a:latin typeface="Cambria" panose="02040503050406030204" pitchFamily="18" charset="0"/>
                          <a:ea typeface="Cambria" panose="02040503050406030204" pitchFamily="18" charset="0"/>
                          <a:cs typeface="Times New Roman" panose="02020603050405020304" pitchFamily="18" charset="0"/>
                        </a:rPr>
                        <a:t> </a:t>
                      </a:r>
                    </a:p>
                  </a:txBody>
                  <a:tcPr marL="107050" marR="10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370022"/>
                  </a:ext>
                </a:extLst>
              </a:tr>
            </a:tbl>
          </a:graphicData>
        </a:graphic>
      </p:graphicFrame>
    </p:spTree>
    <p:extLst>
      <p:ext uri="{BB962C8B-B14F-4D97-AF65-F5344CB8AC3E}">
        <p14:creationId xmlns:p14="http://schemas.microsoft.com/office/powerpoint/2010/main" val="248329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7A77F047-6FD6-44B9-B5F3-CF2600FBDF2D}"/>
              </a:ext>
            </a:extLst>
          </p:cNvPr>
          <p:cNvGraphicFramePr>
            <a:graphicFrameLocks noGrp="1"/>
          </p:cNvGraphicFramePr>
          <p:nvPr>
            <p:extLst>
              <p:ext uri="{D42A27DB-BD31-4B8C-83A1-F6EECF244321}">
                <p14:modId xmlns:p14="http://schemas.microsoft.com/office/powerpoint/2010/main" val="835971863"/>
              </p:ext>
            </p:extLst>
          </p:nvPr>
        </p:nvGraphicFramePr>
        <p:xfrm>
          <a:off x="2374710" y="1064857"/>
          <a:ext cx="9173826" cy="4728297"/>
        </p:xfrm>
        <a:graphic>
          <a:graphicData uri="http://schemas.openxmlformats.org/drawingml/2006/table">
            <a:tbl>
              <a:tblPr firstRow="1" firstCol="1" bandRow="1" bandCol="1"/>
              <a:tblGrid>
                <a:gridCol w="4626820">
                  <a:extLst>
                    <a:ext uri="{9D8B030D-6E8A-4147-A177-3AD203B41FA5}">
                      <a16:colId xmlns:a16="http://schemas.microsoft.com/office/drawing/2014/main" val="1888741452"/>
                    </a:ext>
                  </a:extLst>
                </a:gridCol>
                <a:gridCol w="983180">
                  <a:extLst>
                    <a:ext uri="{9D8B030D-6E8A-4147-A177-3AD203B41FA5}">
                      <a16:colId xmlns:a16="http://schemas.microsoft.com/office/drawing/2014/main" val="3719465475"/>
                    </a:ext>
                  </a:extLst>
                </a:gridCol>
                <a:gridCol w="1529674">
                  <a:extLst>
                    <a:ext uri="{9D8B030D-6E8A-4147-A177-3AD203B41FA5}">
                      <a16:colId xmlns:a16="http://schemas.microsoft.com/office/drawing/2014/main" val="2533459784"/>
                    </a:ext>
                  </a:extLst>
                </a:gridCol>
                <a:gridCol w="962866">
                  <a:extLst>
                    <a:ext uri="{9D8B030D-6E8A-4147-A177-3AD203B41FA5}">
                      <a16:colId xmlns:a16="http://schemas.microsoft.com/office/drawing/2014/main" val="1150077086"/>
                    </a:ext>
                  </a:extLst>
                </a:gridCol>
                <a:gridCol w="1071286">
                  <a:extLst>
                    <a:ext uri="{9D8B030D-6E8A-4147-A177-3AD203B41FA5}">
                      <a16:colId xmlns:a16="http://schemas.microsoft.com/office/drawing/2014/main" val="1442291846"/>
                    </a:ext>
                  </a:extLst>
                </a:gridCol>
              </a:tblGrid>
              <a:tr h="243877">
                <a:tc>
                  <a:txBody>
                    <a:bodyPr/>
                    <a:lstStyle/>
                    <a:p>
                      <a:pPr marL="0" marR="0">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Library Policies &amp; Priorities</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Yes</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No</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976800"/>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Submits recommendations on policies, services and programs to the Board</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815835"/>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Thoroughly prepares reports and agenda items for the Board’s consideration</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493862"/>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Policy recommendations are generally proactive rather than reactive</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561150"/>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Policy recommendations are necessary and appropriate to the efficient operation of the library</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877419"/>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Keeps Board informed on issues, needs and operations of the library</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538418"/>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Provides leadership in developing long and short term goals to accomplish mission of library</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 </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596325"/>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Implements policies and plans established by the Board on a timely basis</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79637"/>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fully and enthusiastically supports Board decisions</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239084"/>
                  </a:ext>
                </a:extLst>
              </a:tr>
              <a:tr h="44407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recommends priorities in concert with the library’s mission as defined by the Board</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133814"/>
                  </a:ext>
                </a:extLst>
              </a:tr>
              <a:tr h="243877">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priorities reflect community needs</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186401"/>
                  </a:ext>
                </a:extLst>
              </a:tr>
              <a:tr h="243877">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priorities are established proactively</a:t>
                      </a:r>
                    </a:p>
                  </a:txBody>
                  <a:tcPr marL="77946" marR="77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p>
                  </a:txBody>
                  <a:tcPr marL="77946" marR="77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928552"/>
                  </a:ext>
                </a:extLst>
              </a:tr>
            </a:tbl>
          </a:graphicData>
        </a:graphic>
      </p:graphicFrame>
    </p:spTree>
    <p:extLst>
      <p:ext uri="{BB962C8B-B14F-4D97-AF65-F5344CB8AC3E}">
        <p14:creationId xmlns:p14="http://schemas.microsoft.com/office/powerpoint/2010/main" val="259927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3" name="Table 2">
            <a:extLst>
              <a:ext uri="{FF2B5EF4-FFF2-40B4-BE49-F238E27FC236}">
                <a16:creationId xmlns:a16="http://schemas.microsoft.com/office/drawing/2014/main" id="{E833A43C-1FD2-4D58-9708-7E5222DBA8AA}"/>
              </a:ext>
            </a:extLst>
          </p:cNvPr>
          <p:cNvGraphicFramePr>
            <a:graphicFrameLocks noGrp="1"/>
          </p:cNvGraphicFramePr>
          <p:nvPr>
            <p:extLst>
              <p:ext uri="{D42A27DB-BD31-4B8C-83A1-F6EECF244321}">
                <p14:modId xmlns:p14="http://schemas.microsoft.com/office/powerpoint/2010/main" val="2033068962"/>
              </p:ext>
            </p:extLst>
          </p:nvPr>
        </p:nvGraphicFramePr>
        <p:xfrm>
          <a:off x="2538542" y="643468"/>
          <a:ext cx="8846160" cy="5571072"/>
        </p:xfrm>
        <a:graphic>
          <a:graphicData uri="http://schemas.openxmlformats.org/drawingml/2006/table">
            <a:tbl>
              <a:tblPr firstRow="1" firstCol="1" bandRow="1" bandCol="1"/>
              <a:tblGrid>
                <a:gridCol w="4642555">
                  <a:extLst>
                    <a:ext uri="{9D8B030D-6E8A-4147-A177-3AD203B41FA5}">
                      <a16:colId xmlns:a16="http://schemas.microsoft.com/office/drawing/2014/main" val="2014163871"/>
                    </a:ext>
                  </a:extLst>
                </a:gridCol>
                <a:gridCol w="875364">
                  <a:extLst>
                    <a:ext uri="{9D8B030D-6E8A-4147-A177-3AD203B41FA5}">
                      <a16:colId xmlns:a16="http://schemas.microsoft.com/office/drawing/2014/main" val="998323253"/>
                    </a:ext>
                  </a:extLst>
                </a:gridCol>
                <a:gridCol w="1488608">
                  <a:extLst>
                    <a:ext uri="{9D8B030D-6E8A-4147-A177-3AD203B41FA5}">
                      <a16:colId xmlns:a16="http://schemas.microsoft.com/office/drawing/2014/main" val="1241553291"/>
                    </a:ext>
                  </a:extLst>
                </a:gridCol>
                <a:gridCol w="853871">
                  <a:extLst>
                    <a:ext uri="{9D8B030D-6E8A-4147-A177-3AD203B41FA5}">
                      <a16:colId xmlns:a16="http://schemas.microsoft.com/office/drawing/2014/main" val="2642990560"/>
                    </a:ext>
                  </a:extLst>
                </a:gridCol>
                <a:gridCol w="985762">
                  <a:extLst>
                    <a:ext uri="{9D8B030D-6E8A-4147-A177-3AD203B41FA5}">
                      <a16:colId xmlns:a16="http://schemas.microsoft.com/office/drawing/2014/main" val="1912509150"/>
                    </a:ext>
                  </a:extLst>
                </a:gridCol>
              </a:tblGrid>
              <a:tr h="619008">
                <a:tc>
                  <a:txBody>
                    <a:bodyPr/>
                    <a:lstStyle/>
                    <a:p>
                      <a:pPr marL="0" marR="0">
                        <a:spcBef>
                          <a:spcPts val="0"/>
                        </a:spcBef>
                        <a:spcAft>
                          <a:spcPts val="0"/>
                        </a:spcAft>
                      </a:pPr>
                      <a:r>
                        <a:rPr lang="en-US" sz="1800" b="1">
                          <a:effectLst/>
                          <a:latin typeface="Cambria" panose="02040503050406030204" pitchFamily="18" charset="0"/>
                          <a:ea typeface="Cambria" panose="02040503050406030204" pitchFamily="18" charset="0"/>
                          <a:cs typeface="Times New Roman" panose="02020603050405020304" pitchFamily="18" charset="0"/>
                        </a:rPr>
                        <a:t>Finances</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mbria" panose="02040503050406030204" pitchFamily="18" charset="0"/>
                          <a:ea typeface="Cambria" panose="02040503050406030204" pitchFamily="18" charset="0"/>
                          <a:cs typeface="Times New Roman" panose="02020603050405020304" pitchFamily="18" charset="0"/>
                        </a:rPr>
                        <a:t>Yes</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mbria" panose="02040503050406030204" pitchFamily="18" charset="0"/>
                          <a:ea typeface="Cambria" panose="02040503050406030204" pitchFamily="18" charset="0"/>
                          <a:cs typeface="Times New Roman" panose="02020603050405020304" pitchFamily="18" charset="0"/>
                        </a:rPr>
                        <a:t>No</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54164"/>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Prepares and submits budget for Board approval</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94417"/>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The budget covers all necessary expenditures</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603298"/>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Funds are allocated to unanticipated contingencies</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541537"/>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Evaluates needs and makes recommendations for adequate financing</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323682"/>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Directs expenditure of operating funds</a:t>
                      </a:r>
                    </a:p>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346978"/>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Funds are effectively allocated</a:t>
                      </a:r>
                    </a:p>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19076"/>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Mid-course corrections are minimized</a:t>
                      </a:r>
                    </a:p>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966997"/>
                  </a:ext>
                </a:extLst>
              </a:tr>
              <a:tr h="619008">
                <a:tc>
                  <a:txBody>
                    <a:bodyPr/>
                    <a:lstStyle/>
                    <a:p>
                      <a:pPr marL="0" marR="0">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Keeps Board informed on needs of the library – building, equipment and supplies</a:t>
                      </a:r>
                    </a:p>
                  </a:txBody>
                  <a:tcPr marL="105513" marR="105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p>
                  </a:txBody>
                  <a:tcPr marL="105513" marR="1055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875390"/>
                  </a:ext>
                </a:extLst>
              </a:tr>
            </a:tbl>
          </a:graphicData>
        </a:graphic>
      </p:graphicFrame>
    </p:spTree>
    <p:extLst>
      <p:ext uri="{BB962C8B-B14F-4D97-AF65-F5344CB8AC3E}">
        <p14:creationId xmlns:p14="http://schemas.microsoft.com/office/powerpoint/2010/main" val="74023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EFE6FAA2-94A9-4A3E-81C1-AD0A66B016E8}"/>
              </a:ext>
            </a:extLst>
          </p:cNvPr>
          <p:cNvGraphicFramePr>
            <a:graphicFrameLocks noGrp="1"/>
          </p:cNvGraphicFramePr>
          <p:nvPr>
            <p:extLst>
              <p:ext uri="{D42A27DB-BD31-4B8C-83A1-F6EECF244321}">
                <p14:modId xmlns:p14="http://schemas.microsoft.com/office/powerpoint/2010/main" val="1491943256"/>
              </p:ext>
            </p:extLst>
          </p:nvPr>
        </p:nvGraphicFramePr>
        <p:xfrm>
          <a:off x="2374710" y="1047522"/>
          <a:ext cx="9173826" cy="4762962"/>
        </p:xfrm>
        <a:graphic>
          <a:graphicData uri="http://schemas.openxmlformats.org/drawingml/2006/table">
            <a:tbl>
              <a:tblPr firstRow="1" firstCol="1" bandRow="1" bandCol="1"/>
              <a:tblGrid>
                <a:gridCol w="4408949">
                  <a:extLst>
                    <a:ext uri="{9D8B030D-6E8A-4147-A177-3AD203B41FA5}">
                      <a16:colId xmlns:a16="http://schemas.microsoft.com/office/drawing/2014/main" val="678520795"/>
                    </a:ext>
                  </a:extLst>
                </a:gridCol>
                <a:gridCol w="909593">
                  <a:extLst>
                    <a:ext uri="{9D8B030D-6E8A-4147-A177-3AD203B41FA5}">
                      <a16:colId xmlns:a16="http://schemas.microsoft.com/office/drawing/2014/main" val="1596697880"/>
                    </a:ext>
                  </a:extLst>
                </a:gridCol>
                <a:gridCol w="1829372">
                  <a:extLst>
                    <a:ext uri="{9D8B030D-6E8A-4147-A177-3AD203B41FA5}">
                      <a16:colId xmlns:a16="http://schemas.microsoft.com/office/drawing/2014/main" val="3518918284"/>
                    </a:ext>
                  </a:extLst>
                </a:gridCol>
                <a:gridCol w="810724">
                  <a:extLst>
                    <a:ext uri="{9D8B030D-6E8A-4147-A177-3AD203B41FA5}">
                      <a16:colId xmlns:a16="http://schemas.microsoft.com/office/drawing/2014/main" val="260974505"/>
                    </a:ext>
                  </a:extLst>
                </a:gridCol>
                <a:gridCol w="1215188">
                  <a:extLst>
                    <a:ext uri="{9D8B030D-6E8A-4147-A177-3AD203B41FA5}">
                      <a16:colId xmlns:a16="http://schemas.microsoft.com/office/drawing/2014/main" val="2075127072"/>
                    </a:ext>
                  </a:extLst>
                </a:gridCol>
              </a:tblGrid>
              <a:tr h="759313">
                <a:tc>
                  <a:txBody>
                    <a:bodyPr/>
                    <a:lstStyle/>
                    <a:p>
                      <a:pPr marL="0" marR="0">
                        <a:spcBef>
                          <a:spcPts val="0"/>
                        </a:spcBef>
                        <a:spcAft>
                          <a:spcPts val="0"/>
                        </a:spcAft>
                      </a:pPr>
                      <a:r>
                        <a:rPr lang="en-US" sz="2300" b="1">
                          <a:effectLst/>
                          <a:latin typeface="Cambria" panose="02040503050406030204" pitchFamily="18" charset="0"/>
                          <a:ea typeface="Cambria" panose="02040503050406030204" pitchFamily="18" charset="0"/>
                          <a:cs typeface="Times New Roman" panose="02020603050405020304" pitchFamily="18" charset="0"/>
                        </a:rPr>
                        <a:t>Materials</a:t>
                      </a:r>
                      <a:endParaRPr lang="en-US" sz="2300">
                        <a:effectLst/>
                        <a:latin typeface="Cambria" panose="02040503050406030204" pitchFamily="18" charset="0"/>
                        <a:ea typeface="Cambria" panose="02040503050406030204" pitchFamily="18" charset="0"/>
                        <a:cs typeface="Times New Roman" panose="02020603050405020304" pitchFamily="18" charset="0"/>
                      </a:endParaRP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b="1">
                          <a:effectLst/>
                          <a:latin typeface="Cambria" panose="02040503050406030204" pitchFamily="18" charset="0"/>
                          <a:ea typeface="Cambria" panose="02040503050406030204" pitchFamily="18" charset="0"/>
                          <a:cs typeface="Times New Roman" panose="02020603050405020304" pitchFamily="18" charset="0"/>
                        </a:rPr>
                        <a:t>Yes</a:t>
                      </a:r>
                      <a:endParaRPr lang="en-US" sz="2300">
                        <a:effectLst/>
                        <a:latin typeface="Cambria" panose="02040503050406030204" pitchFamily="18" charset="0"/>
                        <a:ea typeface="Cambria" panose="02040503050406030204" pitchFamily="18" charset="0"/>
                        <a:cs typeface="Times New Roman" panose="02020603050405020304" pitchFamily="18" charset="0"/>
                      </a:endParaRP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2300">
                        <a:effectLst/>
                        <a:latin typeface="Cambria" panose="02040503050406030204" pitchFamily="18" charset="0"/>
                        <a:ea typeface="Cambria" panose="02040503050406030204" pitchFamily="18" charset="0"/>
                        <a:cs typeface="Times New Roman" panose="02020603050405020304" pitchFamily="18" charset="0"/>
                      </a:endParaRP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b="1">
                          <a:effectLst/>
                          <a:latin typeface="Cambria" panose="02040503050406030204" pitchFamily="18" charset="0"/>
                          <a:ea typeface="Cambria" panose="02040503050406030204" pitchFamily="18" charset="0"/>
                          <a:cs typeface="Times New Roman" panose="02020603050405020304" pitchFamily="18" charset="0"/>
                        </a:rPr>
                        <a:t>No</a:t>
                      </a:r>
                      <a:endParaRPr lang="en-US" sz="2300">
                        <a:effectLst/>
                        <a:latin typeface="Cambria" panose="02040503050406030204" pitchFamily="18" charset="0"/>
                        <a:ea typeface="Cambria" panose="02040503050406030204" pitchFamily="18" charset="0"/>
                        <a:cs typeface="Times New Roman" panose="02020603050405020304" pitchFamily="18" charset="0"/>
                      </a:endParaRP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2300">
                        <a:effectLst/>
                        <a:latin typeface="Cambria" panose="02040503050406030204" pitchFamily="18" charset="0"/>
                        <a:ea typeface="Cambria" panose="02040503050406030204" pitchFamily="18" charset="0"/>
                        <a:cs typeface="Times New Roman" panose="02020603050405020304" pitchFamily="18" charset="0"/>
                      </a:endParaRP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483958"/>
                  </a:ext>
                </a:extLst>
              </a:tr>
              <a:tr h="759313">
                <a:tc>
                  <a:txBody>
                    <a:bodyPr/>
                    <a:lstStyle/>
                    <a:p>
                      <a:pPr marL="0" marR="0">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Supervises material selection</a:t>
                      </a:r>
                    </a:p>
                    <a:p>
                      <a:pPr marL="0" marR="0">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926028"/>
                  </a:ext>
                </a:extLst>
              </a:tr>
              <a:tr h="1794739">
                <a:tc>
                  <a:txBody>
                    <a:bodyPr/>
                    <a:lstStyle/>
                    <a:p>
                      <a:pPr marL="0" marR="0">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The library’s program of determining user needs/wants and translating these into acquisitions and services is adequate</a:t>
                      </a: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905864"/>
                  </a:ext>
                </a:extLst>
              </a:tr>
              <a:tr h="1449597">
                <a:tc>
                  <a:txBody>
                    <a:bodyPr/>
                    <a:lstStyle/>
                    <a:p>
                      <a:pPr marL="0" marR="0">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Adequate criteria have been established to enable the library to react systematically to materials budget cuts</a:t>
                      </a:r>
                    </a:p>
                  </a:txBody>
                  <a:tcPr marL="129428" marR="12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effectLst/>
                          <a:latin typeface="Cambria" panose="02040503050406030204" pitchFamily="18" charset="0"/>
                          <a:ea typeface="Cambria" panose="02040503050406030204" pitchFamily="18" charset="0"/>
                          <a:cs typeface="Times New Roman" panose="02020603050405020304" pitchFamily="18" charset="0"/>
                        </a:rPr>
                        <a:t> </a:t>
                      </a:r>
                    </a:p>
                  </a:txBody>
                  <a:tcPr marL="129428" marR="129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56860"/>
                  </a:ext>
                </a:extLst>
              </a:tr>
            </a:tbl>
          </a:graphicData>
        </a:graphic>
      </p:graphicFrame>
    </p:spTree>
    <p:extLst>
      <p:ext uri="{BB962C8B-B14F-4D97-AF65-F5344CB8AC3E}">
        <p14:creationId xmlns:p14="http://schemas.microsoft.com/office/powerpoint/2010/main" val="244834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E9F1E6C2-C8EB-4949-844B-90142BA1AF8B}"/>
              </a:ext>
            </a:extLst>
          </p:cNvPr>
          <p:cNvGraphicFramePr>
            <a:graphicFrameLocks noGrp="1"/>
          </p:cNvGraphicFramePr>
          <p:nvPr>
            <p:extLst>
              <p:ext uri="{D42A27DB-BD31-4B8C-83A1-F6EECF244321}">
                <p14:modId xmlns:p14="http://schemas.microsoft.com/office/powerpoint/2010/main" val="2426317363"/>
              </p:ext>
            </p:extLst>
          </p:nvPr>
        </p:nvGraphicFramePr>
        <p:xfrm>
          <a:off x="2374710" y="923325"/>
          <a:ext cx="9173826" cy="5011354"/>
        </p:xfrm>
        <a:graphic>
          <a:graphicData uri="http://schemas.openxmlformats.org/drawingml/2006/table">
            <a:tbl>
              <a:tblPr firstRow="1" firstCol="1" bandRow="1" bandCol="1"/>
              <a:tblGrid>
                <a:gridCol w="4845239">
                  <a:extLst>
                    <a:ext uri="{9D8B030D-6E8A-4147-A177-3AD203B41FA5}">
                      <a16:colId xmlns:a16="http://schemas.microsoft.com/office/drawing/2014/main" val="451747588"/>
                    </a:ext>
                  </a:extLst>
                </a:gridCol>
                <a:gridCol w="895318">
                  <a:extLst>
                    <a:ext uri="{9D8B030D-6E8A-4147-A177-3AD203B41FA5}">
                      <a16:colId xmlns:a16="http://schemas.microsoft.com/office/drawing/2014/main" val="205450689"/>
                    </a:ext>
                  </a:extLst>
                </a:gridCol>
                <a:gridCol w="1541466">
                  <a:extLst>
                    <a:ext uri="{9D8B030D-6E8A-4147-A177-3AD203B41FA5}">
                      <a16:colId xmlns:a16="http://schemas.microsoft.com/office/drawing/2014/main" val="3378664230"/>
                    </a:ext>
                  </a:extLst>
                </a:gridCol>
                <a:gridCol w="871039">
                  <a:extLst>
                    <a:ext uri="{9D8B030D-6E8A-4147-A177-3AD203B41FA5}">
                      <a16:colId xmlns:a16="http://schemas.microsoft.com/office/drawing/2014/main" val="1295636439"/>
                    </a:ext>
                  </a:extLst>
                </a:gridCol>
                <a:gridCol w="1020764">
                  <a:extLst>
                    <a:ext uri="{9D8B030D-6E8A-4147-A177-3AD203B41FA5}">
                      <a16:colId xmlns:a16="http://schemas.microsoft.com/office/drawing/2014/main" val="382737093"/>
                    </a:ext>
                  </a:extLst>
                </a:gridCol>
              </a:tblGrid>
              <a:tr h="640987">
                <a:tc>
                  <a:txBody>
                    <a:bodyPr/>
                    <a:lstStyle/>
                    <a:p>
                      <a:pPr marL="0" marR="0">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Hiring &amp; Recruiting Staff</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Yes</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No</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1900">
                        <a:effectLst/>
                        <a:latin typeface="Cambria" panose="02040503050406030204" pitchFamily="18" charset="0"/>
                        <a:ea typeface="Cambria" panose="02040503050406030204" pitchFamily="18" charset="0"/>
                        <a:cs typeface="Times New Roman" panose="02020603050405020304" pitchFamily="18" charset="0"/>
                      </a:endParaRP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046089"/>
                  </a:ext>
                </a:extLst>
              </a:tr>
              <a:tr h="640987">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Hires new staff as authorized by the Board</a:t>
                      </a:r>
                    </a:p>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883080"/>
                  </a:ext>
                </a:extLst>
              </a:tr>
              <a:tr h="932345">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Staff selection is accomplished at appropriate supervisory levels and with adequate use of staff resources</a:t>
                      </a: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93523"/>
                  </a:ext>
                </a:extLst>
              </a:tr>
              <a:tr h="1223703">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Adequate emphasis is placed on Equal Opportunity Employer/Affirmative Action;  The director’s commitment to these principles is communicated to the staff</a:t>
                      </a: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577044"/>
                  </a:ext>
                </a:extLst>
              </a:tr>
              <a:tr h="640987">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The selection process is designed to insure the selection of the best person for the job</a:t>
                      </a: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654389"/>
                  </a:ext>
                </a:extLst>
              </a:tr>
              <a:tr h="932345">
                <a:tc>
                  <a:txBody>
                    <a:bodyPr/>
                    <a:lstStyle/>
                    <a:p>
                      <a:pPr marL="0" marR="0">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Internal candidates for promotion are competitive with outside candidates for management positions</a:t>
                      </a:r>
                    </a:p>
                  </a:txBody>
                  <a:tcPr marL="109259" marR="109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effectLst/>
                          <a:latin typeface="Cambria" panose="02040503050406030204" pitchFamily="18" charset="0"/>
                          <a:ea typeface="Cambria" panose="02040503050406030204" pitchFamily="18" charset="0"/>
                          <a:cs typeface="Times New Roman" panose="02020603050405020304" pitchFamily="18" charset="0"/>
                        </a:rPr>
                        <a:t> </a:t>
                      </a:r>
                    </a:p>
                  </a:txBody>
                  <a:tcPr marL="109259" marR="109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798966"/>
                  </a:ext>
                </a:extLst>
              </a:tr>
            </a:tbl>
          </a:graphicData>
        </a:graphic>
      </p:graphicFrame>
    </p:spTree>
    <p:extLst>
      <p:ext uri="{BB962C8B-B14F-4D97-AF65-F5344CB8AC3E}">
        <p14:creationId xmlns:p14="http://schemas.microsoft.com/office/powerpoint/2010/main" val="383690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EF5A9445-E60E-45E0-A565-47CA56DA7B44}"/>
              </a:ext>
            </a:extLst>
          </p:cNvPr>
          <p:cNvGraphicFramePr>
            <a:graphicFrameLocks noGrp="1"/>
          </p:cNvGraphicFramePr>
          <p:nvPr>
            <p:extLst>
              <p:ext uri="{D42A27DB-BD31-4B8C-83A1-F6EECF244321}">
                <p14:modId xmlns:p14="http://schemas.microsoft.com/office/powerpoint/2010/main" val="2922329712"/>
              </p:ext>
            </p:extLst>
          </p:nvPr>
        </p:nvGraphicFramePr>
        <p:xfrm>
          <a:off x="2374710" y="668159"/>
          <a:ext cx="9173824" cy="5521685"/>
        </p:xfrm>
        <a:graphic>
          <a:graphicData uri="http://schemas.openxmlformats.org/drawingml/2006/table">
            <a:tbl>
              <a:tblPr firstRow="1" firstCol="1" bandRow="1" bandCol="1"/>
              <a:tblGrid>
                <a:gridCol w="4741853">
                  <a:extLst>
                    <a:ext uri="{9D8B030D-6E8A-4147-A177-3AD203B41FA5}">
                      <a16:colId xmlns:a16="http://schemas.microsoft.com/office/drawing/2014/main" val="3187284480"/>
                    </a:ext>
                  </a:extLst>
                </a:gridCol>
                <a:gridCol w="846043">
                  <a:extLst>
                    <a:ext uri="{9D8B030D-6E8A-4147-A177-3AD203B41FA5}">
                      <a16:colId xmlns:a16="http://schemas.microsoft.com/office/drawing/2014/main" val="4270112086"/>
                    </a:ext>
                  </a:extLst>
                </a:gridCol>
                <a:gridCol w="1701560">
                  <a:extLst>
                    <a:ext uri="{9D8B030D-6E8A-4147-A177-3AD203B41FA5}">
                      <a16:colId xmlns:a16="http://schemas.microsoft.com/office/drawing/2014/main" val="1326924204"/>
                    </a:ext>
                  </a:extLst>
                </a:gridCol>
                <a:gridCol w="754081">
                  <a:extLst>
                    <a:ext uri="{9D8B030D-6E8A-4147-A177-3AD203B41FA5}">
                      <a16:colId xmlns:a16="http://schemas.microsoft.com/office/drawing/2014/main" val="3580539853"/>
                    </a:ext>
                  </a:extLst>
                </a:gridCol>
                <a:gridCol w="1130287">
                  <a:extLst>
                    <a:ext uri="{9D8B030D-6E8A-4147-A177-3AD203B41FA5}">
                      <a16:colId xmlns:a16="http://schemas.microsoft.com/office/drawing/2014/main" val="647914723"/>
                    </a:ext>
                  </a:extLst>
                </a:gridCol>
              </a:tblGrid>
              <a:tr h="706262">
                <a:tc>
                  <a:txBody>
                    <a:bodyPr/>
                    <a:lstStyle/>
                    <a:p>
                      <a:pPr marL="0" marR="0">
                        <a:spcBef>
                          <a:spcPts val="0"/>
                        </a:spcBef>
                        <a:spcAft>
                          <a:spcPts val="0"/>
                        </a:spcAft>
                      </a:pPr>
                      <a:r>
                        <a:rPr lang="en-US" sz="2100" b="1">
                          <a:effectLst/>
                          <a:latin typeface="Cambria" panose="02040503050406030204" pitchFamily="18" charset="0"/>
                          <a:ea typeface="Cambria" panose="02040503050406030204" pitchFamily="18" charset="0"/>
                          <a:cs typeface="Times New Roman" panose="02020603050405020304" pitchFamily="18" charset="0"/>
                        </a:rPr>
                        <a:t>Buildings &amp; Grounds</a:t>
                      </a:r>
                      <a:endParaRPr lang="en-US" sz="2100">
                        <a:effectLst/>
                        <a:latin typeface="Cambria" panose="02040503050406030204" pitchFamily="18" charset="0"/>
                        <a:ea typeface="Cambria" panose="02040503050406030204" pitchFamily="18" charset="0"/>
                        <a:cs typeface="Times New Roman" panose="02020603050405020304" pitchFamily="18" charset="0"/>
                      </a:endParaRP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b="1">
                          <a:effectLst/>
                          <a:latin typeface="Cambria" panose="02040503050406030204" pitchFamily="18" charset="0"/>
                          <a:ea typeface="Cambria" panose="02040503050406030204" pitchFamily="18" charset="0"/>
                          <a:cs typeface="Times New Roman" panose="02020603050405020304" pitchFamily="18" charset="0"/>
                        </a:rPr>
                        <a:t>Yes</a:t>
                      </a:r>
                      <a:endParaRPr lang="en-US" sz="2100">
                        <a:effectLst/>
                        <a:latin typeface="Cambria" panose="02040503050406030204" pitchFamily="18" charset="0"/>
                        <a:ea typeface="Cambria" panose="02040503050406030204" pitchFamily="18" charset="0"/>
                        <a:cs typeface="Times New Roman" panose="02020603050405020304" pitchFamily="18" charset="0"/>
                      </a:endParaRP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2100">
                        <a:effectLst/>
                        <a:latin typeface="Cambria" panose="02040503050406030204" pitchFamily="18" charset="0"/>
                        <a:ea typeface="Cambria" panose="02040503050406030204" pitchFamily="18" charset="0"/>
                        <a:cs typeface="Times New Roman" panose="02020603050405020304" pitchFamily="18" charset="0"/>
                      </a:endParaRP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b="1">
                          <a:effectLst/>
                          <a:latin typeface="Cambria" panose="02040503050406030204" pitchFamily="18" charset="0"/>
                          <a:ea typeface="Cambria" panose="02040503050406030204" pitchFamily="18" charset="0"/>
                          <a:cs typeface="Times New Roman" panose="02020603050405020304" pitchFamily="18" charset="0"/>
                        </a:rPr>
                        <a:t>No</a:t>
                      </a:r>
                      <a:endParaRPr lang="en-US" sz="2100">
                        <a:effectLst/>
                        <a:latin typeface="Cambria" panose="02040503050406030204" pitchFamily="18" charset="0"/>
                        <a:ea typeface="Cambria" panose="02040503050406030204" pitchFamily="18" charset="0"/>
                        <a:cs typeface="Times New Roman" panose="02020603050405020304" pitchFamily="18" charset="0"/>
                      </a:endParaRP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2100">
                        <a:effectLst/>
                        <a:latin typeface="Cambria" panose="02040503050406030204" pitchFamily="18" charset="0"/>
                        <a:ea typeface="Cambria" panose="02040503050406030204" pitchFamily="18" charset="0"/>
                        <a:cs typeface="Times New Roman" panose="02020603050405020304" pitchFamily="18" charset="0"/>
                      </a:endParaRP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21053"/>
                  </a:ext>
                </a:extLst>
              </a:tr>
              <a:tr h="1027290">
                <a:tc>
                  <a:txBody>
                    <a:bodyPr/>
                    <a:lstStyle/>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Supervises building care and maintenance</a:t>
                      </a:r>
                    </a:p>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639698"/>
                  </a:ext>
                </a:extLst>
              </a:tr>
              <a:tr h="706262">
                <a:tc>
                  <a:txBody>
                    <a:bodyPr/>
                    <a:lstStyle/>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Buildings and grounds are adequately maintained</a:t>
                      </a: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491925"/>
                  </a:ext>
                </a:extLst>
              </a:tr>
              <a:tr h="1348319">
                <a:tc>
                  <a:txBody>
                    <a:bodyPr/>
                    <a:lstStyle/>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The director communicates information on the need for new and/or remodeled facilities to the Board</a:t>
                      </a: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521825"/>
                  </a:ext>
                </a:extLst>
              </a:tr>
              <a:tr h="1027290">
                <a:tc>
                  <a:txBody>
                    <a:bodyPr/>
                    <a:lstStyle/>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New and/or remodeled facilities are functionally appropriate and aesthetically pleasing</a:t>
                      </a: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39225"/>
                  </a:ext>
                </a:extLst>
              </a:tr>
              <a:tr h="706262">
                <a:tc>
                  <a:txBody>
                    <a:bodyPr/>
                    <a:lstStyle/>
                    <a:p>
                      <a:pPr marL="0" marR="0">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New and/or remodeled facilities are constructed with budget allocations</a:t>
                      </a:r>
                    </a:p>
                  </a:txBody>
                  <a:tcPr marL="120386" marR="12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100" dirty="0">
                          <a:effectLst/>
                          <a:latin typeface="Cambria" panose="02040503050406030204" pitchFamily="18" charset="0"/>
                          <a:ea typeface="Cambria" panose="02040503050406030204" pitchFamily="18" charset="0"/>
                          <a:cs typeface="Times New Roman" panose="02020603050405020304" pitchFamily="18" charset="0"/>
                        </a:rPr>
                        <a:t> </a:t>
                      </a:r>
                    </a:p>
                  </a:txBody>
                  <a:tcPr marL="120386" marR="120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453428"/>
                  </a:ext>
                </a:extLst>
              </a:tr>
            </a:tbl>
          </a:graphicData>
        </a:graphic>
      </p:graphicFrame>
    </p:spTree>
    <p:extLst>
      <p:ext uri="{BB962C8B-B14F-4D97-AF65-F5344CB8AC3E}">
        <p14:creationId xmlns:p14="http://schemas.microsoft.com/office/powerpoint/2010/main" val="217998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2304C0ED-0BC4-4562-AC0C-DB6FA6FC217D}"/>
              </a:ext>
            </a:extLst>
          </p:cNvPr>
          <p:cNvGraphicFramePr>
            <a:graphicFrameLocks noGrp="1"/>
          </p:cNvGraphicFramePr>
          <p:nvPr>
            <p:extLst>
              <p:ext uri="{D42A27DB-BD31-4B8C-83A1-F6EECF244321}">
                <p14:modId xmlns:p14="http://schemas.microsoft.com/office/powerpoint/2010/main" val="3838521416"/>
              </p:ext>
            </p:extLst>
          </p:nvPr>
        </p:nvGraphicFramePr>
        <p:xfrm>
          <a:off x="1483360" y="579120"/>
          <a:ext cx="10065175" cy="5208297"/>
        </p:xfrm>
        <a:graphic>
          <a:graphicData uri="http://schemas.openxmlformats.org/drawingml/2006/table">
            <a:tbl>
              <a:tblPr firstRow="1" firstCol="1" bandRow="1" bandCol="1"/>
              <a:tblGrid>
                <a:gridCol w="5016424">
                  <a:extLst>
                    <a:ext uri="{9D8B030D-6E8A-4147-A177-3AD203B41FA5}">
                      <a16:colId xmlns:a16="http://schemas.microsoft.com/office/drawing/2014/main" val="1806791387"/>
                    </a:ext>
                  </a:extLst>
                </a:gridCol>
                <a:gridCol w="1059477">
                  <a:extLst>
                    <a:ext uri="{9D8B030D-6E8A-4147-A177-3AD203B41FA5}">
                      <a16:colId xmlns:a16="http://schemas.microsoft.com/office/drawing/2014/main" val="3468568601"/>
                    </a:ext>
                  </a:extLst>
                </a:gridCol>
                <a:gridCol w="1743213">
                  <a:extLst>
                    <a:ext uri="{9D8B030D-6E8A-4147-A177-3AD203B41FA5}">
                      <a16:colId xmlns:a16="http://schemas.microsoft.com/office/drawing/2014/main" val="1753754414"/>
                    </a:ext>
                  </a:extLst>
                </a:gridCol>
                <a:gridCol w="1037539">
                  <a:extLst>
                    <a:ext uri="{9D8B030D-6E8A-4147-A177-3AD203B41FA5}">
                      <a16:colId xmlns:a16="http://schemas.microsoft.com/office/drawing/2014/main" val="2185516032"/>
                    </a:ext>
                  </a:extLst>
                </a:gridCol>
                <a:gridCol w="1208522">
                  <a:extLst>
                    <a:ext uri="{9D8B030D-6E8A-4147-A177-3AD203B41FA5}">
                      <a16:colId xmlns:a16="http://schemas.microsoft.com/office/drawing/2014/main" val="197373854"/>
                    </a:ext>
                  </a:extLst>
                </a:gridCol>
              </a:tblGrid>
              <a:tr h="268634">
                <a:tc>
                  <a:txBody>
                    <a:bodyPr/>
                    <a:lstStyle/>
                    <a:p>
                      <a:pPr marL="0" marR="0">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Community</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Yes</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Somewhat</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No</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Cambria" panose="02040503050406030204" pitchFamily="18" charset="0"/>
                          <a:ea typeface="Cambria" panose="02040503050406030204" pitchFamily="18" charset="0"/>
                          <a:cs typeface="Times New Roman" panose="02020603050405020304" pitchFamily="18" charset="0"/>
                        </a:rPr>
                        <a:t>Don’t Know</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594161"/>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Supervises public relations</a:t>
                      </a:r>
                    </a:p>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468992"/>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Gains respect and support of the total community on the operation of the library</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794296"/>
                  </a:ext>
                </a:extLst>
              </a:tr>
              <a:tr h="26863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Keeps abreast of local, state, and national library issues</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682267"/>
                  </a:ext>
                </a:extLst>
              </a:tr>
              <a:tr h="268634">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Maintains an effective relationship with the local press</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24481"/>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Adequate information regarding new services is communicated to the public</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287892"/>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A proper and realistic balance is established between promotion of services and budget constraints</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489720"/>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is active in the community</a:t>
                      </a:r>
                    </a:p>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564430"/>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is accessible to library patrons and the people of Wallingford</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68562"/>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is available for speaking engagements in the community</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060393"/>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director maintains professional obligations; evaluates and recommends the library’s role in cooperative activities</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251993"/>
                  </a:ext>
                </a:extLst>
              </a:tr>
              <a:tr h="489155">
                <a:tc>
                  <a:txBody>
                    <a:bodyPr/>
                    <a:lstStyle/>
                    <a:p>
                      <a:pPr marL="0" marR="0">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The library is represented and the director actively participates in professional and community organizations</a:t>
                      </a:r>
                    </a:p>
                  </a:txBody>
                  <a:tcPr marL="71997" marR="71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p>
                  </a:txBody>
                  <a:tcPr marL="71997" marR="71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407251"/>
                  </a:ext>
                </a:extLst>
              </a:tr>
            </a:tbl>
          </a:graphicData>
        </a:graphic>
      </p:graphicFrame>
    </p:spTree>
    <p:extLst>
      <p:ext uri="{BB962C8B-B14F-4D97-AF65-F5344CB8AC3E}">
        <p14:creationId xmlns:p14="http://schemas.microsoft.com/office/powerpoint/2010/main" val="156491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45ED33-CEB8-40CE-BECF-B5DE867BAAAF}"/>
              </a:ext>
            </a:extLst>
          </p:cNvPr>
          <p:cNvSpPr>
            <a:spLocks noGrp="1"/>
          </p:cNvSpPr>
          <p:nvPr>
            <p:ph type="title"/>
          </p:nvPr>
        </p:nvSpPr>
        <p:spPr>
          <a:xfrm>
            <a:off x="1011948" y="857251"/>
            <a:ext cx="6219582" cy="3160113"/>
          </a:xfrm>
        </p:spPr>
        <p:txBody>
          <a:bodyPr vert="horz" lIns="91440" tIns="45720" rIns="91440" bIns="45720" rtlCol="0" anchor="b">
            <a:normAutofit/>
          </a:bodyPr>
          <a:lstStyle/>
          <a:p>
            <a:r>
              <a:rPr lang="en-US" sz="4800" kern="1200">
                <a:solidFill>
                  <a:srgbClr val="FFFFFF"/>
                </a:solidFill>
                <a:latin typeface="+mj-lt"/>
                <a:ea typeface="+mj-ea"/>
                <a:cs typeface="+mj-cs"/>
              </a:rPr>
              <a:t>Evaluation form Examples</a:t>
            </a:r>
          </a:p>
        </p:txBody>
      </p:sp>
      <p:sp>
        <p:nvSpPr>
          <p:cNvPr id="33" name="Rectangle 3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Document">
            <a:extLst>
              <a:ext uri="{FF2B5EF4-FFF2-40B4-BE49-F238E27FC236}">
                <a16:creationId xmlns:a16="http://schemas.microsoft.com/office/drawing/2014/main" id="{D0212ACB-D1AE-47C4-A83C-2D71249AFB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9636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485C1FA9-4759-4DA5-A032-684C1E1E1A69}"/>
              </a:ext>
            </a:extLst>
          </p:cNvPr>
          <p:cNvGraphicFramePr>
            <a:graphicFrameLocks noGrp="1"/>
          </p:cNvGraphicFramePr>
          <p:nvPr>
            <p:extLst>
              <p:ext uri="{D42A27DB-BD31-4B8C-83A1-F6EECF244321}">
                <p14:modId xmlns:p14="http://schemas.microsoft.com/office/powerpoint/2010/main" val="153830194"/>
              </p:ext>
            </p:extLst>
          </p:nvPr>
        </p:nvGraphicFramePr>
        <p:xfrm>
          <a:off x="2826751" y="1287175"/>
          <a:ext cx="8269742" cy="4283655"/>
        </p:xfrm>
        <a:graphic>
          <a:graphicData uri="http://schemas.openxmlformats.org/drawingml/2006/table">
            <a:tbl>
              <a:tblPr firstRow="1" firstCol="1" bandRow="1"/>
              <a:tblGrid>
                <a:gridCol w="6832827">
                  <a:extLst>
                    <a:ext uri="{9D8B030D-6E8A-4147-A177-3AD203B41FA5}">
                      <a16:colId xmlns:a16="http://schemas.microsoft.com/office/drawing/2014/main" val="682801386"/>
                    </a:ext>
                  </a:extLst>
                </a:gridCol>
                <a:gridCol w="1436915">
                  <a:extLst>
                    <a:ext uri="{9D8B030D-6E8A-4147-A177-3AD203B41FA5}">
                      <a16:colId xmlns:a16="http://schemas.microsoft.com/office/drawing/2014/main" val="1552231104"/>
                    </a:ext>
                  </a:extLst>
                </a:gridCol>
              </a:tblGrid>
              <a:tr h="984287">
                <a:tc>
                  <a:txBody>
                    <a:bodyPr/>
                    <a:lstStyle/>
                    <a:p>
                      <a:pPr marL="49911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Rating Scale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57163" marR="160156" marT="8980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037"/>
                  </a:ext>
                </a:extLst>
              </a:tr>
              <a:tr h="1228414">
                <a:tc>
                  <a:txBody>
                    <a:bodyPr/>
                    <a:lstStyle/>
                    <a:p>
                      <a:pPr marL="0" marR="0" algn="l">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Mastery – demonstrates exceptional performance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0" algn="ctr">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292827"/>
                  </a:ext>
                </a:extLst>
              </a:tr>
              <a:tr h="690318">
                <a:tc>
                  <a:txBody>
                    <a:bodyPr/>
                    <a:lstStyle/>
                    <a:p>
                      <a:pPr marL="0" marR="0" algn="l">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Meets requirements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0" algn="ctr">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662634"/>
                  </a:ext>
                </a:extLst>
              </a:tr>
              <a:tr h="690318">
                <a:tc>
                  <a:txBody>
                    <a:bodyPr/>
                    <a:lstStyle/>
                    <a:p>
                      <a:pPr marL="0" marR="0" algn="l">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Needs Improvement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0" algn="ctr">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615490"/>
                  </a:ext>
                </a:extLst>
              </a:tr>
              <a:tr h="690318">
                <a:tc>
                  <a:txBody>
                    <a:bodyPr/>
                    <a:lstStyle/>
                    <a:p>
                      <a:pPr marL="0" marR="0" algn="l">
                        <a:lnSpc>
                          <a:spcPct val="107000"/>
                        </a:lnSpc>
                        <a:spcBef>
                          <a:spcPts val="0"/>
                        </a:spcBef>
                        <a:spcAft>
                          <a:spcPts val="0"/>
                        </a:spcAft>
                      </a:pPr>
                      <a:r>
                        <a:rPr lang="en-US" sz="3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Cannot rate </a:t>
                      </a:r>
                      <a:endParaRPr lang="en-US" sz="5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lgn="l">
                        <a:lnSpc>
                          <a:spcPct val="107000"/>
                        </a:lnSpc>
                        <a:spcBef>
                          <a:spcPts val="0"/>
                        </a:spcBef>
                        <a:spcAft>
                          <a:spcPts val="0"/>
                        </a:spcAft>
                      </a:pPr>
                      <a:r>
                        <a:rPr lang="en-US" sz="33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endParaRPr lang="en-US" sz="5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163" marR="160156" marT="898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804775"/>
                  </a:ext>
                </a:extLst>
              </a:tr>
            </a:tbl>
          </a:graphicData>
        </a:graphic>
      </p:graphicFrame>
    </p:spTree>
    <p:extLst>
      <p:ext uri="{BB962C8B-B14F-4D97-AF65-F5344CB8AC3E}">
        <p14:creationId xmlns:p14="http://schemas.microsoft.com/office/powerpoint/2010/main" val="138301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AF7B7CD7-7A9D-4745-A4CF-71BD93AC7C2D}"/>
              </a:ext>
            </a:extLst>
          </p:cNvPr>
          <p:cNvGraphicFramePr>
            <a:graphicFrameLocks noGrp="1"/>
          </p:cNvGraphicFramePr>
          <p:nvPr>
            <p:extLst>
              <p:ext uri="{D42A27DB-BD31-4B8C-83A1-F6EECF244321}">
                <p14:modId xmlns:p14="http://schemas.microsoft.com/office/powerpoint/2010/main" val="251196224"/>
              </p:ext>
            </p:extLst>
          </p:nvPr>
        </p:nvGraphicFramePr>
        <p:xfrm>
          <a:off x="2479354" y="643468"/>
          <a:ext cx="8964536" cy="5571068"/>
        </p:xfrm>
        <a:graphic>
          <a:graphicData uri="http://schemas.openxmlformats.org/drawingml/2006/table">
            <a:tbl>
              <a:tblPr firstRow="1" firstCol="1" bandRow="1"/>
              <a:tblGrid>
                <a:gridCol w="5796850">
                  <a:extLst>
                    <a:ext uri="{9D8B030D-6E8A-4147-A177-3AD203B41FA5}">
                      <a16:colId xmlns:a16="http://schemas.microsoft.com/office/drawing/2014/main" val="2585136193"/>
                    </a:ext>
                  </a:extLst>
                </a:gridCol>
                <a:gridCol w="810850">
                  <a:extLst>
                    <a:ext uri="{9D8B030D-6E8A-4147-A177-3AD203B41FA5}">
                      <a16:colId xmlns:a16="http://schemas.microsoft.com/office/drawing/2014/main" val="2359306720"/>
                    </a:ext>
                  </a:extLst>
                </a:gridCol>
                <a:gridCol w="713311">
                  <a:extLst>
                    <a:ext uri="{9D8B030D-6E8A-4147-A177-3AD203B41FA5}">
                      <a16:colId xmlns:a16="http://schemas.microsoft.com/office/drawing/2014/main" val="3393655823"/>
                    </a:ext>
                  </a:extLst>
                </a:gridCol>
                <a:gridCol w="821080">
                  <a:extLst>
                    <a:ext uri="{9D8B030D-6E8A-4147-A177-3AD203B41FA5}">
                      <a16:colId xmlns:a16="http://schemas.microsoft.com/office/drawing/2014/main" val="1707253245"/>
                    </a:ext>
                  </a:extLst>
                </a:gridCol>
                <a:gridCol w="822445">
                  <a:extLst>
                    <a:ext uri="{9D8B030D-6E8A-4147-A177-3AD203B41FA5}">
                      <a16:colId xmlns:a16="http://schemas.microsoft.com/office/drawing/2014/main" val="892797117"/>
                    </a:ext>
                  </a:extLst>
                </a:gridCol>
              </a:tblGrid>
              <a:tr h="410323">
                <a:tc>
                  <a:txBody>
                    <a:bodyPr/>
                    <a:lstStyle/>
                    <a:p>
                      <a:pPr marL="3175" marR="0" algn="l">
                        <a:lnSpc>
                          <a:spcPct val="107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 1: Organization Leadership/ Administrative Duties </a:t>
                      </a:r>
                      <a:endPar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endPar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5560" algn="ctr">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953008"/>
                  </a:ext>
                </a:extLst>
              </a:tr>
              <a:tr h="719050">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Oversees and administers the activities of the library including personnel, selection and purchasing of materials, building maintenance and improvements, and public relations. </a:t>
                      </a:r>
                      <a:endPar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745778"/>
                  </a:ext>
                </a:extLst>
              </a:tr>
              <a:tr h="41032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Proposes and helps initiate new programs and services.</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830227"/>
                  </a:ext>
                </a:extLst>
              </a:tr>
              <a:tr h="41032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Administers the annual budget.</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554621"/>
                  </a:ext>
                </a:extLst>
              </a:tr>
              <a:tr h="63035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Develops library policies in conjunction with the Board of Trustees and carries them out.</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082906"/>
                  </a:ext>
                </a:extLst>
              </a:tr>
              <a:tr h="41032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Oversees the application for and implementation of grants.</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324065"/>
                  </a:ext>
                </a:extLst>
              </a:tr>
              <a:tr h="41032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Analyzes library operations to maximize use of library services.</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10731"/>
                  </a:ext>
                </a:extLst>
              </a:tr>
              <a:tr h="630353">
                <a:tc>
                  <a:txBody>
                    <a:bodyPr/>
                    <a:lstStyle/>
                    <a:p>
                      <a:pPr marL="3175"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Receives and appropriately responds to compliments, complaints, and suggestions from the public.</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551172"/>
                  </a:ext>
                </a:extLst>
              </a:tr>
              <a:tr h="63035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Has knowledge of state-of-the-art technology and if and how it fits the library’s need.</a:t>
                      </a: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902337"/>
                  </a:ext>
                </a:extLst>
              </a:tr>
              <a:tr h="499021">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Ensures that staff voices are heard in regard to working conditions, new ideas, et cetera. </a:t>
                      </a:r>
                      <a:endPar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99623"/>
                  </a:ext>
                </a:extLst>
              </a:tr>
              <a:tr h="410323">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Comments: </a:t>
                      </a:r>
                      <a:endPar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1" marR="29481" marT="690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5861" marR="29481" marT="690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09392"/>
                  </a:ext>
                </a:extLst>
              </a:tr>
            </a:tbl>
          </a:graphicData>
        </a:graphic>
      </p:graphicFrame>
    </p:spTree>
    <p:extLst>
      <p:ext uri="{BB962C8B-B14F-4D97-AF65-F5344CB8AC3E}">
        <p14:creationId xmlns:p14="http://schemas.microsoft.com/office/powerpoint/2010/main" val="306588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6576B7-AF49-486E-BDF5-48BA5E2821E6}"/>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latin typeface="Arial" panose="020B0604020202020204" pitchFamily="34" charset="0"/>
                <a:cs typeface="Arial" panose="020B0604020202020204" pitchFamily="34" charset="0"/>
              </a:rPr>
              <a:t>Presenters:</a:t>
            </a:r>
          </a:p>
        </p:txBody>
      </p:sp>
      <p:sp>
        <p:nvSpPr>
          <p:cNvPr id="3" name="Content Placeholder 2">
            <a:extLst>
              <a:ext uri="{FF2B5EF4-FFF2-40B4-BE49-F238E27FC236}">
                <a16:creationId xmlns:a16="http://schemas.microsoft.com/office/drawing/2014/main" id="{AC7BE54A-2CD0-4465-B42A-88C4A59DE100}"/>
              </a:ext>
            </a:extLst>
          </p:cNvPr>
          <p:cNvSpPr>
            <a:spLocks noGrp="1"/>
          </p:cNvSpPr>
          <p:nvPr>
            <p:ph idx="1"/>
          </p:nvPr>
        </p:nvSpPr>
        <p:spPr>
          <a:xfrm>
            <a:off x="6503158" y="649480"/>
            <a:ext cx="4862447" cy="5546047"/>
          </a:xfrm>
        </p:spPr>
        <p:txBody>
          <a:bodyPr anchor="ctr">
            <a:normAutofit/>
          </a:bodyPr>
          <a:lstStyle/>
          <a:p>
            <a:r>
              <a:rPr lang="en-US" dirty="0">
                <a:latin typeface="Arial" panose="020B0604020202020204" pitchFamily="34" charset="0"/>
                <a:cs typeface="Arial" panose="020B0604020202020204" pitchFamily="34" charset="0"/>
              </a:rPr>
              <a:t>Gail B. Richmond, ACLB President, and Douglas Library of Hebron Board Member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Carol Mikulski, ACLB Vice-President, and President, Wallingford Public Library Board of Managers</a:t>
            </a:r>
          </a:p>
        </p:txBody>
      </p:sp>
    </p:spTree>
    <p:extLst>
      <p:ext uri="{BB962C8B-B14F-4D97-AF65-F5344CB8AC3E}">
        <p14:creationId xmlns:p14="http://schemas.microsoft.com/office/powerpoint/2010/main" val="55433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C23218F9-B8A4-4021-AAB1-89D79CADE3F5}"/>
              </a:ext>
            </a:extLst>
          </p:cNvPr>
          <p:cNvGraphicFramePr>
            <a:graphicFrameLocks noGrp="1"/>
          </p:cNvGraphicFramePr>
          <p:nvPr>
            <p:extLst>
              <p:ext uri="{D42A27DB-BD31-4B8C-83A1-F6EECF244321}">
                <p14:modId xmlns:p14="http://schemas.microsoft.com/office/powerpoint/2010/main" val="4033914723"/>
              </p:ext>
            </p:extLst>
          </p:nvPr>
        </p:nvGraphicFramePr>
        <p:xfrm>
          <a:off x="1554480" y="782320"/>
          <a:ext cx="9994056" cy="5223846"/>
        </p:xfrm>
        <a:graphic>
          <a:graphicData uri="http://schemas.openxmlformats.org/drawingml/2006/table">
            <a:tbl>
              <a:tblPr firstRow="1" firstCol="1" bandRow="1"/>
              <a:tblGrid>
                <a:gridCol w="6262668">
                  <a:extLst>
                    <a:ext uri="{9D8B030D-6E8A-4147-A177-3AD203B41FA5}">
                      <a16:colId xmlns:a16="http://schemas.microsoft.com/office/drawing/2014/main" val="9674608"/>
                    </a:ext>
                  </a:extLst>
                </a:gridCol>
                <a:gridCol w="947799">
                  <a:extLst>
                    <a:ext uri="{9D8B030D-6E8A-4147-A177-3AD203B41FA5}">
                      <a16:colId xmlns:a16="http://schemas.microsoft.com/office/drawing/2014/main" val="1843004062"/>
                    </a:ext>
                  </a:extLst>
                </a:gridCol>
                <a:gridCol w="831806">
                  <a:extLst>
                    <a:ext uri="{9D8B030D-6E8A-4147-A177-3AD203B41FA5}">
                      <a16:colId xmlns:a16="http://schemas.microsoft.com/office/drawing/2014/main" val="893677610"/>
                    </a:ext>
                  </a:extLst>
                </a:gridCol>
                <a:gridCol w="974985">
                  <a:extLst>
                    <a:ext uri="{9D8B030D-6E8A-4147-A177-3AD203B41FA5}">
                      <a16:colId xmlns:a16="http://schemas.microsoft.com/office/drawing/2014/main" val="2843990053"/>
                    </a:ext>
                  </a:extLst>
                </a:gridCol>
                <a:gridCol w="976798">
                  <a:extLst>
                    <a:ext uri="{9D8B030D-6E8A-4147-A177-3AD203B41FA5}">
                      <a16:colId xmlns:a16="http://schemas.microsoft.com/office/drawing/2014/main" val="3487964770"/>
                    </a:ext>
                  </a:extLst>
                </a:gridCol>
              </a:tblGrid>
              <a:tr h="400878">
                <a:tc>
                  <a:txBody>
                    <a:bodyPr/>
                    <a:lstStyle/>
                    <a:p>
                      <a:pPr marL="3175" marR="0" algn="l">
                        <a:lnSpc>
                          <a:spcPct val="107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 2: Relations with the Board of Trustees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5560" algn="ctr">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248985"/>
                  </a:ext>
                </a:extLst>
              </a:tr>
              <a:tr h="499268">
                <a:tc>
                  <a:txBody>
                    <a:bodyPr/>
                    <a:lstStyle/>
                    <a:p>
                      <a:pPr marL="3175" marR="8255"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Recommends to the Board plans, policies and technological improvements relating to library operations.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314732"/>
                  </a:ext>
                </a:extLst>
              </a:tr>
              <a:tr h="617408">
                <a:tc>
                  <a:txBody>
                    <a:bodyPr/>
                    <a:lstStyle/>
                    <a:p>
                      <a:pPr marL="3175"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Works with the Board members to maintain Town Support for the Library’s activities and budget. </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805050"/>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Reports to the Board regularly on library operations, activities, and problems.</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555685"/>
                  </a:ext>
                </a:extLst>
              </a:tr>
              <a:tr h="400878">
                <a:tc>
                  <a:txBody>
                    <a:bodyPr/>
                    <a:lstStyle/>
                    <a:p>
                      <a:pPr marL="3175"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Provides Board members with opportunities to learn about Board responsibilities.</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72572"/>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Director has met the goals of the previous year.</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232725"/>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Director acted/reacted appropriately to any adverse situations.</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525090"/>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6295"/>
                  </a:ext>
                </a:extLst>
              </a:tr>
              <a:tr h="400878">
                <a:tc>
                  <a:txBody>
                    <a:bodyPr/>
                    <a:lstStyle/>
                    <a:p>
                      <a:pPr marL="3175" marR="0" algn="l">
                        <a:lnSpc>
                          <a:spcPct val="107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 3: Professional Relationships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5560" algn="ctr">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76674"/>
                  </a:ext>
                </a:extLst>
              </a:tr>
              <a:tr h="49926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Maintains positive relations with the Town Manager, Board of Selectmen, Finance Department, and school officials.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083661"/>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Maintains positive relations with community residents and organizations.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004790"/>
                  </a:ext>
                </a:extLst>
              </a:tr>
              <a:tr h="400878">
                <a:tc>
                  <a:txBody>
                    <a:bodyPr/>
                    <a:lstStyle/>
                    <a:p>
                      <a:pPr marL="3175" marR="0" algn="l">
                        <a:lnSpc>
                          <a:spcPct val="107000"/>
                        </a:lnSpc>
                        <a:spcBef>
                          <a:spcPts val="0"/>
                        </a:spcBef>
                        <a:spcAft>
                          <a:spcPts val="0"/>
                        </a:spcAft>
                      </a:pPr>
                      <a:r>
                        <a:rPr lang="en-US" sz="13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Comments: </a:t>
                      </a:r>
                      <a:endPar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30" marR="26782" marT="626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830" marR="26782" marT="626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73203"/>
                  </a:ext>
                </a:extLst>
              </a:tr>
            </a:tbl>
          </a:graphicData>
        </a:graphic>
      </p:graphicFrame>
    </p:spTree>
    <p:extLst>
      <p:ext uri="{BB962C8B-B14F-4D97-AF65-F5344CB8AC3E}">
        <p14:creationId xmlns:p14="http://schemas.microsoft.com/office/powerpoint/2010/main" val="421254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52D1E31D-A0EF-4C23-A0FD-EC1E48C48B11}"/>
              </a:ext>
            </a:extLst>
          </p:cNvPr>
          <p:cNvGraphicFramePr>
            <a:graphicFrameLocks noGrp="1"/>
          </p:cNvGraphicFramePr>
          <p:nvPr>
            <p:extLst>
              <p:ext uri="{D42A27DB-BD31-4B8C-83A1-F6EECF244321}">
                <p14:modId xmlns:p14="http://schemas.microsoft.com/office/powerpoint/2010/main" val="2264687014"/>
              </p:ext>
            </p:extLst>
          </p:nvPr>
        </p:nvGraphicFramePr>
        <p:xfrm>
          <a:off x="2722043" y="1217248"/>
          <a:ext cx="8479158" cy="4423508"/>
        </p:xfrm>
        <a:graphic>
          <a:graphicData uri="http://schemas.openxmlformats.org/drawingml/2006/table">
            <a:tbl>
              <a:tblPr firstRow="1" firstCol="1" bandRow="1"/>
              <a:tblGrid>
                <a:gridCol w="5650707">
                  <a:extLst>
                    <a:ext uri="{9D8B030D-6E8A-4147-A177-3AD203B41FA5}">
                      <a16:colId xmlns:a16="http://schemas.microsoft.com/office/drawing/2014/main" val="793896802"/>
                    </a:ext>
                  </a:extLst>
                </a:gridCol>
                <a:gridCol w="795338">
                  <a:extLst>
                    <a:ext uri="{9D8B030D-6E8A-4147-A177-3AD203B41FA5}">
                      <a16:colId xmlns:a16="http://schemas.microsoft.com/office/drawing/2014/main" val="3641866755"/>
                    </a:ext>
                  </a:extLst>
                </a:gridCol>
                <a:gridCol w="627221">
                  <a:extLst>
                    <a:ext uri="{9D8B030D-6E8A-4147-A177-3AD203B41FA5}">
                      <a16:colId xmlns:a16="http://schemas.microsoft.com/office/drawing/2014/main" val="978978698"/>
                    </a:ext>
                  </a:extLst>
                </a:gridCol>
                <a:gridCol w="702470">
                  <a:extLst>
                    <a:ext uri="{9D8B030D-6E8A-4147-A177-3AD203B41FA5}">
                      <a16:colId xmlns:a16="http://schemas.microsoft.com/office/drawing/2014/main" val="2338394633"/>
                    </a:ext>
                  </a:extLst>
                </a:gridCol>
                <a:gridCol w="703422">
                  <a:extLst>
                    <a:ext uri="{9D8B030D-6E8A-4147-A177-3AD203B41FA5}">
                      <a16:colId xmlns:a16="http://schemas.microsoft.com/office/drawing/2014/main" val="3391274513"/>
                    </a:ext>
                  </a:extLst>
                </a:gridCol>
              </a:tblGrid>
              <a:tr h="579692">
                <a:tc>
                  <a:txBody>
                    <a:bodyPr/>
                    <a:lstStyle/>
                    <a:p>
                      <a:pPr marL="3175" marR="0" algn="l">
                        <a:lnSpc>
                          <a:spcPct val="107000"/>
                        </a:lnSpc>
                        <a:spcBef>
                          <a:spcPts val="0"/>
                        </a:spcBef>
                        <a:spcAft>
                          <a:spcPts val="0"/>
                        </a:spcAft>
                      </a:pPr>
                      <a:r>
                        <a:rPr lang="en-US" sz="2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 4: Professional Development </a:t>
                      </a:r>
                      <a:endPar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endPar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5560" algn="ctr">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algn="l">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marR="0" algn="l">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887898"/>
                  </a:ext>
                </a:extLst>
              </a:tr>
              <a:tr h="1077468">
                <a:tc>
                  <a:txBody>
                    <a:bodyPr/>
                    <a:lstStyle/>
                    <a:p>
                      <a:pPr marL="3175" marR="438150" algn="just">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Demonstrates a commitment to professional development by attending relevant conferences and seminars.  </a:t>
                      </a:r>
                      <a:endPar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897820"/>
                  </a:ext>
                </a:extLst>
              </a:tr>
              <a:tr h="1606964">
                <a:tc>
                  <a:txBody>
                    <a:bodyPr/>
                    <a:lstStyle/>
                    <a:p>
                      <a:pPr marL="3175" marR="19685" algn="l">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Demonstrates to the Board and staff an awareness of new services, programs and technological developments and their potential impact on the library.</a:t>
                      </a: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040339"/>
                  </a:ext>
                </a:extLst>
              </a:tr>
              <a:tr h="579692">
                <a:tc>
                  <a:txBody>
                    <a:bodyPr/>
                    <a:lstStyle/>
                    <a:p>
                      <a:pPr marL="3175" marR="0" algn="l">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Justifies the need for staff development.</a:t>
                      </a: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0" algn="ctr">
                        <a:lnSpc>
                          <a:spcPct val="107000"/>
                        </a:lnSpc>
                        <a:spcBef>
                          <a:spcPts val="0"/>
                        </a:spcBef>
                        <a:spcAft>
                          <a:spcPts val="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865674"/>
                  </a:ext>
                </a:extLst>
              </a:tr>
              <a:tr h="579692">
                <a:tc>
                  <a:txBody>
                    <a:bodyPr/>
                    <a:lstStyle/>
                    <a:p>
                      <a:pPr marL="3175" marR="0" algn="l">
                        <a:lnSpc>
                          <a:spcPct val="107000"/>
                        </a:lnSpc>
                        <a:spcBef>
                          <a:spcPts val="0"/>
                        </a:spcBef>
                        <a:spcAft>
                          <a:spcPts val="0"/>
                        </a:spcAft>
                      </a:pPr>
                      <a:r>
                        <a:rPr lang="en-US" sz="21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Comments: </a:t>
                      </a:r>
                      <a:endPar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013" marR="44768" marT="1047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0013" marR="44768" marT="1047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163728"/>
                  </a:ext>
                </a:extLst>
              </a:tr>
            </a:tbl>
          </a:graphicData>
        </a:graphic>
      </p:graphicFrame>
    </p:spTree>
    <p:extLst>
      <p:ext uri="{BB962C8B-B14F-4D97-AF65-F5344CB8AC3E}">
        <p14:creationId xmlns:p14="http://schemas.microsoft.com/office/powerpoint/2010/main" val="413643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8C7F7-2005-466B-91BC-6FA2FA176A3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After the Evaluation</a:t>
            </a:r>
          </a:p>
        </p:txBody>
      </p:sp>
      <p:sp>
        <p:nvSpPr>
          <p:cNvPr id="3" name="Content Placeholder 2">
            <a:extLst>
              <a:ext uri="{FF2B5EF4-FFF2-40B4-BE49-F238E27FC236}">
                <a16:creationId xmlns:a16="http://schemas.microsoft.com/office/drawing/2014/main" id="{BB8F30E0-F2B7-4901-A0F3-0D62065C1802}"/>
              </a:ext>
            </a:extLst>
          </p:cNvPr>
          <p:cNvSpPr>
            <a:spLocks noGrp="1"/>
          </p:cNvSpPr>
          <p:nvPr>
            <p:ph idx="1"/>
          </p:nvPr>
        </p:nvSpPr>
        <p:spPr>
          <a:xfrm>
            <a:off x="1371599" y="2318197"/>
            <a:ext cx="9724031" cy="3683358"/>
          </a:xfrm>
        </p:spPr>
        <p:txBody>
          <a:bodyPr anchor="ctr">
            <a:normAutofit/>
          </a:bodyPr>
          <a:lstStyle/>
          <a:p>
            <a:r>
              <a:rPr lang="en-US" sz="2400" dirty="0">
                <a:latin typeface="Arial" panose="020B0604020202020204" pitchFamily="34" charset="0"/>
                <a:cs typeface="Arial" panose="020B0604020202020204" pitchFamily="34" charset="0"/>
              </a:rPr>
              <a:t>Soon after the review, the board or designated committee should have a planning session with the library director to develop the basis for the following year’s review. </a:t>
            </a:r>
          </a:p>
          <a:p>
            <a:r>
              <a:rPr lang="en-US" sz="2400" dirty="0">
                <a:latin typeface="Arial" panose="020B0604020202020204" pitchFamily="34" charset="0"/>
                <a:cs typeface="Arial" panose="020B0604020202020204" pitchFamily="34" charset="0"/>
              </a:rPr>
              <a:t>Further guidance is available on the tip sheet for evaluating the library director from the Association of Library Trustees, Advocates, Friends and Foundations at: http://www.ala.org/united/sites/ala.org.united/files/content/trustees/short-takes/Short%20Takes%208.pdf</a:t>
            </a:r>
          </a:p>
        </p:txBody>
      </p:sp>
    </p:spTree>
    <p:extLst>
      <p:ext uri="{BB962C8B-B14F-4D97-AF65-F5344CB8AC3E}">
        <p14:creationId xmlns:p14="http://schemas.microsoft.com/office/powerpoint/2010/main" val="181727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441E1-4A2A-4B84-AB4F-97F368E95AA5}"/>
              </a:ext>
            </a:extLst>
          </p:cNvPr>
          <p:cNvSpPr>
            <a:spLocks noGrp="1"/>
          </p:cNvSpPr>
          <p:nvPr>
            <p:ph type="title"/>
          </p:nvPr>
        </p:nvSpPr>
        <p:spPr>
          <a:xfrm>
            <a:off x="1136398" y="182881"/>
            <a:ext cx="10117810" cy="914400"/>
          </a:xfrm>
        </p:spPr>
        <p:txBody>
          <a:bodyPr anchor="b">
            <a:normAutofit/>
          </a:bodyPr>
          <a:lstStyle/>
          <a:p>
            <a:r>
              <a:rPr lang="en-US" sz="4000" dirty="0">
                <a:latin typeface="Arial" panose="020B0604020202020204" pitchFamily="34" charset="0"/>
                <a:cs typeface="Arial" panose="020B0604020202020204" pitchFamily="34" charset="0"/>
              </a:rPr>
              <a:t>Freedom of Information Requirements</a:t>
            </a:r>
          </a:p>
        </p:txBody>
      </p:sp>
      <p:sp>
        <p:nvSpPr>
          <p:cNvPr id="3" name="Content Placeholder 2">
            <a:extLst>
              <a:ext uri="{FF2B5EF4-FFF2-40B4-BE49-F238E27FC236}">
                <a16:creationId xmlns:a16="http://schemas.microsoft.com/office/drawing/2014/main" id="{162C554C-A35E-4254-BFA1-C49E16EBDDB0}"/>
              </a:ext>
            </a:extLst>
          </p:cNvPr>
          <p:cNvSpPr>
            <a:spLocks noGrp="1"/>
          </p:cNvSpPr>
          <p:nvPr>
            <p:ph idx="1"/>
          </p:nvPr>
        </p:nvSpPr>
        <p:spPr>
          <a:xfrm>
            <a:off x="325120" y="1513840"/>
            <a:ext cx="6827002" cy="4612640"/>
          </a:xfrm>
        </p:spPr>
        <p:txBody>
          <a:bodyPr anchor="t">
            <a:normAutofit/>
          </a:bodyPr>
          <a:lstStyle/>
          <a:p>
            <a:pPr marL="0" indent="0">
              <a:buNone/>
            </a:pPr>
            <a:r>
              <a:rPr lang="en-US" sz="2000" dirty="0">
                <a:latin typeface="Arial" panose="020B0604020202020204" pitchFamily="34" charset="0"/>
                <a:cs typeface="Arial" panose="020B0604020202020204" pitchFamily="34" charset="0"/>
              </a:rPr>
              <a:t>Board meetings at which the evaluation of the director is discussed may be held in executive session unless the director requests that it be an open meeting. </a:t>
            </a:r>
          </a:p>
          <a:p>
            <a:pPr marL="0" indent="0">
              <a:buNone/>
            </a:pPr>
            <a:r>
              <a:rPr lang="en-US" sz="2000" dirty="0">
                <a:latin typeface="Arial" panose="020B0604020202020204" pitchFamily="34" charset="0"/>
                <a:cs typeface="Arial" panose="020B0604020202020204" pitchFamily="34" charset="0"/>
              </a:rPr>
              <a:t>The Freedom of Information section of the CT General Statutes, sec 1.200(6) states that “’Executive session’ means a meeting of a public agency at which the public is excluded for one or more of the following purposes: (A) Discussion concerning the appointment, employment, performance, evaluation, health or dismissal of a public officer or employee, provided that such individual may require that discussion be held at an open meeting;…”</a:t>
            </a:r>
          </a:p>
          <a:p>
            <a:pPr marL="0" indent="0">
              <a:buNone/>
            </a:pPr>
            <a:r>
              <a:rPr lang="en-US" sz="2000" dirty="0">
                <a:latin typeface="Arial" panose="020B0604020202020204" pitchFamily="34" charset="0"/>
                <a:cs typeface="Arial" panose="020B0604020202020204" pitchFamily="34" charset="0"/>
              </a:rPr>
              <a:t>More information on this requirement is available from the Freedom of Information Commission at:</a:t>
            </a:r>
          </a:p>
          <a:p>
            <a:pPr marL="0" indent="0">
              <a:buNone/>
            </a:pPr>
            <a:r>
              <a:rPr lang="en-US" sz="2000" dirty="0">
                <a:latin typeface="Arial" panose="020B0604020202020204" pitchFamily="34" charset="0"/>
                <a:cs typeface="Arial" panose="020B0604020202020204" pitchFamily="34" charset="0"/>
              </a:rPr>
              <a:t>https://www.ct.gov/foi/site/default.asp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0FC44B-2D14-426E-BC0E-29B370EBFCB2}"/>
              </a:ext>
            </a:extLst>
          </p:cNvPr>
          <p:cNvPicPr>
            <a:picLocks noChangeAspect="1"/>
          </p:cNvPicPr>
          <p:nvPr/>
        </p:nvPicPr>
        <p:blipFill rotWithShape="1">
          <a:blip r:embed="rId2"/>
          <a:srcRect l="199" r="40092" b="2"/>
          <a:stretch/>
        </p:blipFill>
        <p:spPr>
          <a:xfrm>
            <a:off x="7646838" y="1980775"/>
            <a:ext cx="3748858" cy="3632824"/>
          </a:xfrm>
          <a:prstGeom prst="rect">
            <a:avLst/>
          </a:prstGeom>
        </p:spPr>
      </p:pic>
      <p:sp>
        <p:nvSpPr>
          <p:cNvPr id="23" name="Rectangle 2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51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431A54-B7FB-45D2-A248-B5323EB5975F}"/>
              </a:ext>
            </a:extLst>
          </p:cNvPr>
          <p:cNvPicPr>
            <a:picLocks noGrp="1" noChangeAspect="1"/>
          </p:cNvPicPr>
          <p:nvPr>
            <p:ph idx="1"/>
          </p:nvPr>
        </p:nvPicPr>
        <p:blipFill rotWithShape="1">
          <a:blip r:embed="rId2"/>
          <a:srcRect l="11407" r="19464"/>
          <a:stretch/>
        </p:blipFill>
        <p:spPr>
          <a:xfrm>
            <a:off x="4038599" y="10"/>
            <a:ext cx="8160026" cy="6875809"/>
          </a:xfrm>
          <a:prstGeom prst="rect">
            <a:avLst/>
          </a:prstGeom>
        </p:spPr>
      </p:pic>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8AB3242-3C38-4C16-83AA-D0E942FB4548}"/>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Questions?</a:t>
            </a:r>
          </a:p>
        </p:txBody>
      </p:sp>
    </p:spTree>
    <p:extLst>
      <p:ext uri="{BB962C8B-B14F-4D97-AF65-F5344CB8AC3E}">
        <p14:creationId xmlns:p14="http://schemas.microsoft.com/office/powerpoint/2010/main" val="81023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F95E6-B9B2-40B0-90AE-BFFCDA9196EE}"/>
              </a:ext>
            </a:extLst>
          </p:cNvPr>
          <p:cNvSpPr>
            <a:spLocks noGrp="1"/>
          </p:cNvSpPr>
          <p:nvPr>
            <p:ph type="title"/>
          </p:nvPr>
        </p:nvSpPr>
        <p:spPr>
          <a:xfrm>
            <a:off x="1329766" y="847725"/>
            <a:ext cx="9014348" cy="3143249"/>
          </a:xfrm>
        </p:spPr>
        <p:txBody>
          <a:bodyPr vert="horz" lIns="91440" tIns="45720" rIns="91440" bIns="45720" rtlCol="0" anchor="b">
            <a:normAutofit fontScale="90000"/>
          </a:bodyPr>
          <a:lstStyle/>
          <a:p>
            <a:pPr>
              <a:lnSpc>
                <a:spcPct val="100000"/>
              </a:lnSpc>
            </a:pPr>
            <a:br>
              <a:rPr lang="en-US" sz="4800" kern="1200" dirty="0">
                <a:solidFill>
                  <a:schemeClr val="tx1"/>
                </a:solidFill>
                <a:latin typeface="Arial" panose="020B0604020202020204" pitchFamily="34" charset="0"/>
                <a:cs typeface="Arial" panose="020B0604020202020204" pitchFamily="34" charset="0"/>
              </a:rPr>
            </a:br>
            <a:br>
              <a:rPr lang="en-US" sz="4800" kern="1200" dirty="0">
                <a:solidFill>
                  <a:schemeClr val="tx1"/>
                </a:solidFill>
                <a:latin typeface="Arial" panose="020B0604020202020204" pitchFamily="34" charset="0"/>
                <a:cs typeface="Arial" panose="020B0604020202020204" pitchFamily="34" charset="0"/>
              </a:rPr>
            </a:br>
            <a:br>
              <a:rPr lang="en-US" sz="4800" kern="1200" dirty="0">
                <a:solidFill>
                  <a:schemeClr val="tx1"/>
                </a:solidFill>
                <a:latin typeface="Arial" panose="020B0604020202020204" pitchFamily="34" charset="0"/>
                <a:cs typeface="Arial" panose="020B0604020202020204" pitchFamily="34" charset="0"/>
              </a:rPr>
            </a:br>
            <a:r>
              <a:rPr lang="en-US" sz="4800" kern="1200" dirty="0">
                <a:solidFill>
                  <a:schemeClr val="tx1"/>
                </a:solidFill>
                <a:latin typeface="Arial" panose="020B0604020202020204" pitchFamily="34" charset="0"/>
                <a:cs typeface="Arial" panose="020B0604020202020204" pitchFamily="34" charset="0"/>
              </a:rPr>
              <a:t>For more information:</a:t>
            </a:r>
            <a:br>
              <a:rPr lang="en-US" sz="4800" kern="1200" dirty="0">
                <a:solidFill>
                  <a:schemeClr val="tx1"/>
                </a:solidFill>
                <a:latin typeface="Arial" panose="020B0604020202020204" pitchFamily="34" charset="0"/>
                <a:cs typeface="Arial" panose="020B0604020202020204" pitchFamily="34" charset="0"/>
              </a:rPr>
            </a:br>
            <a:br>
              <a:rPr lang="en-US" sz="4800" kern="1200" dirty="0">
                <a:solidFill>
                  <a:schemeClr val="tx1"/>
                </a:solidFill>
                <a:latin typeface="Arial" panose="020B0604020202020204" pitchFamily="34" charset="0"/>
                <a:cs typeface="Arial" panose="020B0604020202020204" pitchFamily="34" charset="0"/>
              </a:rPr>
            </a:br>
            <a:r>
              <a:rPr lang="en-US" sz="2700" kern="1200" dirty="0">
                <a:solidFill>
                  <a:schemeClr val="tx1"/>
                </a:solidFill>
                <a:latin typeface="Arial" panose="020B0604020202020204" pitchFamily="34" charset="0"/>
                <a:cs typeface="Arial" panose="020B0604020202020204" pitchFamily="34" charset="0"/>
              </a:rPr>
              <a:t>ACLB Handbook </a:t>
            </a:r>
            <a:r>
              <a:rPr lang="en-US" sz="2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aclbctinfo@gmail.com</a:t>
            </a:r>
            <a:br>
              <a:rPr lang="en-US" sz="2700" kern="1200" dirty="0">
                <a:solidFill>
                  <a:schemeClr val="tx1"/>
                </a:solidFill>
                <a:latin typeface="Arial" panose="020B0604020202020204" pitchFamily="34" charset="0"/>
                <a:cs typeface="Arial" panose="020B0604020202020204" pitchFamily="34" charset="0"/>
              </a:rPr>
            </a:br>
            <a:r>
              <a:rPr lang="en-US" sz="2700" kern="1200" dirty="0">
                <a:solidFill>
                  <a:schemeClr val="tx1"/>
                </a:solidFill>
                <a:latin typeface="Arial" panose="020B0604020202020204" pitchFamily="34" charset="0"/>
                <a:cs typeface="Arial" panose="020B0604020202020204" pitchFamily="34" charset="0"/>
              </a:rPr>
              <a:t>United for Libraries: http://www.ala.org/united/</a:t>
            </a:r>
            <a:br>
              <a:rPr lang="en-US" sz="2700" kern="1200" dirty="0">
                <a:solidFill>
                  <a:schemeClr val="tx1"/>
                </a:solidFill>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www.simonejoyaux.com</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www.robertsrules.com</a:t>
            </a:r>
            <a:br>
              <a:rPr lang="en-US" sz="1800" dirty="0">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8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C7928FAB-AA7A-46CF-A59C-81E05E67EA2A}"/>
              </a:ext>
            </a:extLst>
          </p:cNvPr>
          <p:cNvPicPr>
            <a:picLocks noChangeAspect="1"/>
          </p:cNvPicPr>
          <p:nvPr/>
        </p:nvPicPr>
        <p:blipFill rotWithShape="1">
          <a:blip r:embed="rId2"/>
          <a:srcRect t="17117" b="14295"/>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0582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360073-8F27-4E38-9BA1-3E0C7AF9AC9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Library Director Evaluations – </a:t>
            </a:r>
            <a:r>
              <a:rPr lang="en-US" sz="2400" dirty="0">
                <a:solidFill>
                  <a:srgbClr val="FFFFFF"/>
                </a:solidFill>
                <a:latin typeface="Arial" panose="020B0604020202020204" pitchFamily="34" charset="0"/>
                <a:cs typeface="Arial" panose="020B0604020202020204" pitchFamily="34" charset="0"/>
              </a:rPr>
              <a:t>ACLB Handbook Chapter 6</a:t>
            </a:r>
            <a:endParaRPr lang="en-US" sz="4000"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A4D41C-0F0A-4F05-9FA4-66FF5416905D}"/>
              </a:ext>
            </a:extLst>
          </p:cNvPr>
          <p:cNvSpPr>
            <a:spLocks noGrp="1"/>
          </p:cNvSpPr>
          <p:nvPr>
            <p:ph idx="1"/>
          </p:nvPr>
        </p:nvSpPr>
        <p:spPr>
          <a:xfrm>
            <a:off x="1371599" y="2318197"/>
            <a:ext cx="9724031" cy="3683358"/>
          </a:xfrm>
        </p:spPr>
        <p:txBody>
          <a:bodyPr anchor="ctr">
            <a:normAutofit/>
          </a:bodyPr>
          <a:lstStyle/>
          <a:p>
            <a:pPr marL="0" indent="0">
              <a:buNone/>
            </a:pPr>
            <a:r>
              <a:rPr lang="en-US" sz="2400" dirty="0">
                <a:latin typeface="Arial" panose="020B0604020202020204" pitchFamily="34" charset="0"/>
                <a:cs typeface="Arial" panose="020B0604020202020204" pitchFamily="34" charset="0"/>
              </a:rPr>
              <a:t>The single most important decision of the library board is the selection and appointment of the library director. Finding and retaining a good director is vital for providing excellent library service for the community.</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When the need first arises to find another director, the board should use the opportunity to assess the qualifications and skills they will be looking for in the person who will lead the library in the coming years. </a:t>
            </a:r>
          </a:p>
        </p:txBody>
      </p:sp>
    </p:spTree>
    <p:extLst>
      <p:ext uri="{BB962C8B-B14F-4D97-AF65-F5344CB8AC3E}">
        <p14:creationId xmlns:p14="http://schemas.microsoft.com/office/powerpoint/2010/main" val="330496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CB4C1C-DC0B-4DE8-ABED-C37A2F6DDEB7}"/>
              </a:ext>
            </a:extLst>
          </p:cNvPr>
          <p:cNvSpPr>
            <a:spLocks noGrp="1"/>
          </p:cNvSpPr>
          <p:nvPr>
            <p:ph type="title"/>
          </p:nvPr>
        </p:nvSpPr>
        <p:spPr>
          <a:xfrm>
            <a:off x="466722" y="586855"/>
            <a:ext cx="3201366" cy="3387497"/>
          </a:xfrm>
        </p:spPr>
        <p:txBody>
          <a:bodyPr anchor="b">
            <a:normAutofit/>
          </a:bodyPr>
          <a:lstStyle/>
          <a:p>
            <a:r>
              <a:rPr lang="en-US" sz="3200" dirty="0">
                <a:solidFill>
                  <a:srgbClr val="FFFFFF"/>
                </a:solidFill>
                <a:latin typeface="Arial" panose="020B0604020202020204" pitchFamily="34" charset="0"/>
                <a:cs typeface="Arial" panose="020B0604020202020204" pitchFamily="34" charset="0"/>
              </a:rPr>
              <a:t>Why Evaluate the Library Director?</a:t>
            </a:r>
          </a:p>
        </p:txBody>
      </p:sp>
      <p:sp>
        <p:nvSpPr>
          <p:cNvPr id="3" name="Content Placeholder 2">
            <a:extLst>
              <a:ext uri="{FF2B5EF4-FFF2-40B4-BE49-F238E27FC236}">
                <a16:creationId xmlns:a16="http://schemas.microsoft.com/office/drawing/2014/main" id="{C3A45EC0-86AE-438F-B128-49DACE83925F}"/>
              </a:ext>
            </a:extLst>
          </p:cNvPr>
          <p:cNvSpPr>
            <a:spLocks noGrp="1"/>
          </p:cNvSpPr>
          <p:nvPr>
            <p:ph idx="1"/>
          </p:nvPr>
        </p:nvSpPr>
        <p:spPr>
          <a:xfrm>
            <a:off x="4810259" y="219076"/>
            <a:ext cx="6555347" cy="6477000"/>
          </a:xfrm>
        </p:spPr>
        <p:txBody>
          <a:bodyPr anchor="ctr">
            <a:normAutofit/>
          </a:bodyPr>
          <a:lstStyle/>
          <a:p>
            <a:pPr marL="0" indent="0">
              <a:buNone/>
            </a:pPr>
            <a:r>
              <a:rPr lang="en-US" sz="2000" b="1" dirty="0">
                <a:latin typeface="Arial" panose="020B0604020202020204" pitchFamily="34" charset="0"/>
                <a:cs typeface="Arial" panose="020B0604020202020204" pitchFamily="34" charset="0"/>
              </a:rPr>
              <a:t>The time and energy spent on the evaluation process is the cornerstone of future library services. There are several good reasons for carrying out a review of the library director. </a:t>
            </a:r>
          </a:p>
          <a:p>
            <a:pPr marL="0" indent="0">
              <a:buNone/>
            </a:pPr>
            <a:r>
              <a:rPr lang="en-US" sz="2000" dirty="0">
                <a:latin typeface="Arial" panose="020B0604020202020204" pitchFamily="34" charset="0"/>
                <a:cs typeface="Arial" panose="020B0604020202020204" pitchFamily="34" charset="0"/>
              </a:rPr>
              <a:t>A review: </a:t>
            </a:r>
          </a:p>
          <a:p>
            <a:r>
              <a:rPr lang="en-US" sz="2000" dirty="0">
                <a:latin typeface="Arial" panose="020B0604020202020204" pitchFamily="34" charset="0"/>
                <a:cs typeface="Arial" panose="020B0604020202020204" pitchFamily="34" charset="0"/>
              </a:rPr>
              <a:t>Provides the director with formal feedback on his/her job performance</a:t>
            </a:r>
          </a:p>
          <a:p>
            <a:r>
              <a:rPr lang="en-US" sz="2000" dirty="0">
                <a:latin typeface="Arial" panose="020B0604020202020204" pitchFamily="34" charset="0"/>
                <a:cs typeface="Arial" panose="020B0604020202020204" pitchFamily="34" charset="0"/>
              </a:rPr>
              <a:t>Can be a tool for motivation, encouragement and direction </a:t>
            </a:r>
          </a:p>
          <a:p>
            <a:r>
              <a:rPr lang="en-US" sz="2000" dirty="0">
                <a:latin typeface="Arial" panose="020B0604020202020204" pitchFamily="34" charset="0"/>
                <a:cs typeface="Arial" panose="020B0604020202020204" pitchFamily="34" charset="0"/>
              </a:rPr>
              <a:t>Can provide the board with valuable information about the operations and performance of the library </a:t>
            </a:r>
          </a:p>
          <a:p>
            <a:r>
              <a:rPr lang="en-US" sz="2000" dirty="0">
                <a:latin typeface="Arial" panose="020B0604020202020204" pitchFamily="34" charset="0"/>
                <a:cs typeface="Arial" panose="020B0604020202020204" pitchFamily="34" charset="0"/>
              </a:rPr>
              <a:t>Can help establish a record of unsatisfactory performance if there is ever cause to discipline the director or terminate employment </a:t>
            </a:r>
          </a:p>
          <a:p>
            <a:r>
              <a:rPr lang="en-US" sz="2000" dirty="0">
                <a:latin typeface="Arial" panose="020B0604020202020204" pitchFamily="34" charset="0"/>
                <a:cs typeface="Arial" panose="020B0604020202020204" pitchFamily="34" charset="0"/>
              </a:rPr>
              <a:t>Can give the board and the director a formal opportunity to evaluate the job description and adjust it as necessary </a:t>
            </a:r>
          </a:p>
          <a:p>
            <a:r>
              <a:rPr lang="en-US" sz="2000" dirty="0">
                <a:latin typeface="Arial" panose="020B0604020202020204" pitchFamily="34" charset="0"/>
                <a:cs typeface="Arial" panose="020B0604020202020204" pitchFamily="34" charset="0"/>
              </a:rPr>
              <a:t>Can provide assurance that the director and the board are working toward the same goals for the library</a:t>
            </a:r>
          </a:p>
        </p:txBody>
      </p:sp>
    </p:spTree>
    <p:extLst>
      <p:ext uri="{BB962C8B-B14F-4D97-AF65-F5344CB8AC3E}">
        <p14:creationId xmlns:p14="http://schemas.microsoft.com/office/powerpoint/2010/main" val="376350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84CEABE-38EC-423C-BFB9-14EB062ABE76}"/>
              </a:ext>
            </a:extLst>
          </p:cNvPr>
          <p:cNvPicPr>
            <a:picLocks noChangeAspect="1"/>
          </p:cNvPicPr>
          <p:nvPr/>
        </p:nvPicPr>
        <p:blipFill rotWithShape="1">
          <a:blip r:embed="rId2"/>
          <a:srcRect t="7629" b="53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78D8E4-0A98-4845-BF65-0FB9576A743A}"/>
              </a:ext>
            </a:extLst>
          </p:cNvPr>
          <p:cNvSpPr>
            <a:spLocks noGrp="1"/>
          </p:cNvSpPr>
          <p:nvPr>
            <p:ph type="title"/>
          </p:nvPr>
        </p:nvSpPr>
        <p:spPr>
          <a:xfrm>
            <a:off x="594804" y="640263"/>
            <a:ext cx="6619811" cy="1344975"/>
          </a:xfrm>
        </p:spPr>
        <p:txBody>
          <a:bodyPr>
            <a:normAutofit/>
          </a:bodyPr>
          <a:lstStyle/>
          <a:p>
            <a:r>
              <a:rPr lang="en-US" sz="4000" dirty="0">
                <a:latin typeface="Arial" panose="020B0604020202020204" pitchFamily="34" charset="0"/>
                <a:cs typeface="Arial" panose="020B0604020202020204" pitchFamily="34" charset="0"/>
              </a:rPr>
              <a:t>How often should a Director be reviewed?</a:t>
            </a:r>
          </a:p>
        </p:txBody>
      </p:sp>
      <p:sp>
        <p:nvSpPr>
          <p:cNvPr id="3" name="Content Placeholder 2">
            <a:extLst>
              <a:ext uri="{FF2B5EF4-FFF2-40B4-BE49-F238E27FC236}">
                <a16:creationId xmlns:a16="http://schemas.microsoft.com/office/drawing/2014/main" id="{E1174BB7-F315-4FEB-8312-99ACB4469FC3}"/>
              </a:ext>
            </a:extLst>
          </p:cNvPr>
          <p:cNvSpPr>
            <a:spLocks noGrp="1"/>
          </p:cNvSpPr>
          <p:nvPr>
            <p:ph idx="1"/>
          </p:nvPr>
        </p:nvSpPr>
        <p:spPr>
          <a:xfrm>
            <a:off x="594109" y="2121763"/>
            <a:ext cx="6620505" cy="3773010"/>
          </a:xfrm>
        </p:spPr>
        <p:txBody>
          <a:bodyPr>
            <a:normAutofit/>
          </a:bodyPr>
          <a:lstStyle/>
          <a:p>
            <a:r>
              <a:rPr lang="en-US" sz="2000" dirty="0">
                <a:latin typeface="Arial" panose="020B0604020202020204" pitchFamily="34" charset="0"/>
                <a:cs typeface="Arial" panose="020B0604020202020204" pitchFamily="34" charset="0"/>
              </a:rPr>
              <a:t>A formal written evaluation of the director should be done annually.</a:t>
            </a:r>
          </a:p>
          <a:p>
            <a:r>
              <a:rPr lang="en-US" sz="2000" dirty="0">
                <a:latin typeface="Arial" panose="020B0604020202020204" pitchFamily="34" charset="0"/>
                <a:cs typeface="Arial" panose="020B0604020202020204" pitchFamily="34" charset="0"/>
              </a:rPr>
              <a:t>In addition, for the board and director to work well together on an ongoing basis, timely feedback and discussions allow attention to be focused appropriately throughout the year. Problems are best brought to the attention of the director as they occur, rather than stored up for the annual review. </a:t>
            </a:r>
          </a:p>
          <a:p>
            <a:r>
              <a:rPr lang="en-US" sz="2000" dirty="0">
                <a:latin typeface="Arial" panose="020B0604020202020204" pitchFamily="34" charset="0"/>
                <a:cs typeface="Arial" panose="020B0604020202020204" pitchFamily="34" charset="0"/>
              </a:rPr>
              <a:t>Success, accomplishment and simple hard work or dedication should be acknowledged as it is observed as well as at the annual review. </a:t>
            </a:r>
          </a:p>
          <a:p>
            <a:r>
              <a:rPr lang="en-US" sz="2000" dirty="0">
                <a:latin typeface="Arial" panose="020B0604020202020204" pitchFamily="34" charset="0"/>
                <a:cs typeface="Arial" panose="020B0604020202020204" pitchFamily="34" charset="0"/>
              </a:rPr>
              <a:t>No one should be surprised at the formal evaluation</a:t>
            </a:r>
          </a:p>
        </p:txBody>
      </p:sp>
    </p:spTree>
    <p:extLst>
      <p:ext uri="{BB962C8B-B14F-4D97-AF65-F5344CB8AC3E}">
        <p14:creationId xmlns:p14="http://schemas.microsoft.com/office/powerpoint/2010/main" val="151442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A61D6-5CEB-4634-9AD3-DD58343C4EBC}"/>
              </a:ext>
            </a:extLst>
          </p:cNvPr>
          <p:cNvSpPr>
            <a:spLocks noGrp="1"/>
          </p:cNvSpPr>
          <p:nvPr>
            <p:ph type="title"/>
          </p:nvPr>
        </p:nvSpPr>
        <p:spPr>
          <a:xfrm>
            <a:off x="1136396" y="502021"/>
            <a:ext cx="6173262" cy="1655483"/>
          </a:xfrm>
        </p:spPr>
        <p:txBody>
          <a:bodyPr anchor="b">
            <a:normAutofit/>
          </a:bodyPr>
          <a:lstStyle/>
          <a:p>
            <a:r>
              <a:rPr lang="en-US" sz="4000" dirty="0">
                <a:latin typeface="Arial" panose="020B0604020202020204" pitchFamily="34" charset="0"/>
                <a:cs typeface="Arial" panose="020B0604020202020204" pitchFamily="34" charset="0"/>
              </a:rPr>
              <a:t>Who carries out the review?</a:t>
            </a:r>
          </a:p>
        </p:txBody>
      </p:sp>
      <p:sp>
        <p:nvSpPr>
          <p:cNvPr id="3" name="Content Placeholder 2">
            <a:extLst>
              <a:ext uri="{FF2B5EF4-FFF2-40B4-BE49-F238E27FC236}">
                <a16:creationId xmlns:a16="http://schemas.microsoft.com/office/drawing/2014/main" id="{C807849E-845A-43B5-A25E-B0430D642F09}"/>
              </a:ext>
            </a:extLst>
          </p:cNvPr>
          <p:cNvSpPr>
            <a:spLocks noGrp="1"/>
          </p:cNvSpPr>
          <p:nvPr>
            <p:ph idx="1"/>
          </p:nvPr>
        </p:nvSpPr>
        <p:spPr>
          <a:xfrm>
            <a:off x="1136397" y="2408518"/>
            <a:ext cx="6173262" cy="3535083"/>
          </a:xfrm>
        </p:spPr>
        <p:txBody>
          <a:bodyPr>
            <a:normAutofit/>
          </a:bodyPr>
          <a:lstStyle/>
          <a:p>
            <a:r>
              <a:rPr lang="en-US" sz="1900" dirty="0">
                <a:latin typeface="Arial" panose="020B0604020202020204" pitchFamily="34" charset="0"/>
                <a:cs typeface="Arial" panose="020B0604020202020204" pitchFamily="34" charset="0"/>
              </a:rPr>
              <a:t>Though the board as a whole is responsible for oversight of library operations and the activities of the library director, often boards decide to delegate the task of developing a preliminary evaluation of the director to a personnel committee or specially appointed committee of the board. </a:t>
            </a:r>
          </a:p>
          <a:p>
            <a:r>
              <a:rPr lang="en-US" sz="1900" dirty="0">
                <a:latin typeface="Arial" panose="020B0604020202020204" pitchFamily="34" charset="0"/>
                <a:cs typeface="Arial" panose="020B0604020202020204" pitchFamily="34" charset="0"/>
              </a:rPr>
              <a:t>Whether the whole board takes part or a committee does the work depends on the makeup of the board and the time available to board members. </a:t>
            </a:r>
          </a:p>
          <a:p>
            <a:r>
              <a:rPr lang="en-US" sz="1900" dirty="0">
                <a:latin typeface="Arial" panose="020B0604020202020204" pitchFamily="34" charset="0"/>
                <a:cs typeface="Arial" panose="020B0604020202020204" pitchFamily="34" charset="0"/>
              </a:rPr>
              <a:t>Experienced managers or human resource professionals among its members might be good choices</a:t>
            </a:r>
          </a:p>
        </p:txBody>
      </p:sp>
      <p:pic>
        <p:nvPicPr>
          <p:cNvPr id="4" name="Picture 3">
            <a:extLst>
              <a:ext uri="{FF2B5EF4-FFF2-40B4-BE49-F238E27FC236}">
                <a16:creationId xmlns:a16="http://schemas.microsoft.com/office/drawing/2014/main" id="{1255F424-42C5-4BC2-B574-8DC072BEE07B}"/>
              </a:ext>
            </a:extLst>
          </p:cNvPr>
          <p:cNvPicPr>
            <a:picLocks noChangeAspect="1"/>
          </p:cNvPicPr>
          <p:nvPr/>
        </p:nvPicPr>
        <p:blipFill rotWithShape="1">
          <a:blip r:embed="rId2"/>
          <a:srcRect l="27930" r="33167" b="-2"/>
          <a:stretch/>
        </p:blipFill>
        <p:spPr>
          <a:xfrm>
            <a:off x="8115300" y="-12515"/>
            <a:ext cx="4076700" cy="6418631"/>
          </a:xfrm>
          <a:prstGeom prst="rect">
            <a:avLst/>
          </a:prstGeom>
        </p:spPr>
      </p:pic>
      <p:sp>
        <p:nvSpPr>
          <p:cNvPr id="23" name="Rectangle 2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779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F2B65-8C48-40E0-B00E-F601E0247D97}"/>
              </a:ext>
            </a:extLst>
          </p:cNvPr>
          <p:cNvSpPr>
            <a:spLocks noGrp="1"/>
          </p:cNvSpPr>
          <p:nvPr>
            <p:ph type="title"/>
          </p:nvPr>
        </p:nvSpPr>
        <p:spPr>
          <a:xfrm>
            <a:off x="1136396" y="121921"/>
            <a:ext cx="6173262" cy="487679"/>
          </a:xfrm>
        </p:spPr>
        <p:txBody>
          <a:bodyPr anchor="b">
            <a:norm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How to Conduct a Review?</a:t>
            </a:r>
          </a:p>
        </p:txBody>
      </p:sp>
      <p:sp>
        <p:nvSpPr>
          <p:cNvPr id="3" name="Content Placeholder 2">
            <a:extLst>
              <a:ext uri="{FF2B5EF4-FFF2-40B4-BE49-F238E27FC236}">
                <a16:creationId xmlns:a16="http://schemas.microsoft.com/office/drawing/2014/main" id="{B2B58FCD-DBF0-4CB6-B758-07A39FFE2083}"/>
              </a:ext>
            </a:extLst>
          </p:cNvPr>
          <p:cNvSpPr>
            <a:spLocks noGrp="1"/>
          </p:cNvSpPr>
          <p:nvPr>
            <p:ph idx="1"/>
          </p:nvPr>
        </p:nvSpPr>
        <p:spPr>
          <a:xfrm>
            <a:off x="619760" y="731520"/>
            <a:ext cx="6689898" cy="5567680"/>
          </a:xfrm>
        </p:spPr>
        <p:txBody>
          <a:bodyPr>
            <a:noAutofit/>
          </a:bodyPr>
          <a:lstStyle/>
          <a:p>
            <a:r>
              <a:rPr lang="en-US" sz="1800" dirty="0">
                <a:latin typeface="Arial" panose="020B0604020202020204" pitchFamily="34" charset="0"/>
                <a:cs typeface="Arial" panose="020B0604020202020204" pitchFamily="34" charset="0"/>
              </a:rPr>
              <a:t>At the beginning of each fiscal year the board and the director should mutually develop goals, objectives with timelines and criteria upon which the evaluation will be based. </a:t>
            </a:r>
          </a:p>
          <a:p>
            <a:r>
              <a:rPr lang="en-US" sz="1800" dirty="0">
                <a:latin typeface="Arial" panose="020B0604020202020204" pitchFamily="34" charset="0"/>
                <a:cs typeface="Arial" panose="020B0604020202020204" pitchFamily="34" charset="0"/>
              </a:rPr>
              <a:t>Establishing objectives can be an exercise in creativity in searching for new ways to improve the library. </a:t>
            </a:r>
          </a:p>
          <a:p>
            <a:r>
              <a:rPr lang="en-US" sz="1800" dirty="0">
                <a:latin typeface="Arial" panose="020B0604020202020204" pitchFamily="34" charset="0"/>
                <a:cs typeface="Arial" panose="020B0604020202020204" pitchFamily="34" charset="0"/>
              </a:rPr>
              <a:t>A form should be developed that evaluates the achievement or roadblocks to meeting these goals. </a:t>
            </a:r>
          </a:p>
          <a:p>
            <a:r>
              <a:rPr lang="en-US" sz="1800" dirty="0">
                <a:latin typeface="Arial" panose="020B0604020202020204" pitchFamily="34" charset="0"/>
                <a:cs typeface="Arial" panose="020B0604020202020204" pitchFamily="34" charset="0"/>
              </a:rPr>
              <a:t>The board may wish to gather input from staff, Friends and other stakeholders but the director should agree in advance to any discussion between board members and staff members</a:t>
            </a:r>
          </a:p>
          <a:p>
            <a:r>
              <a:rPr lang="en-US" sz="1800" dirty="0">
                <a:latin typeface="Arial" panose="020B0604020202020204" pitchFamily="34" charset="0"/>
                <a:cs typeface="Arial" panose="020B0604020202020204" pitchFamily="34" charset="0"/>
              </a:rPr>
              <a:t>Evaluation questions in these instances should be in the same format as that used to gather feedback from board members. </a:t>
            </a:r>
          </a:p>
          <a:p>
            <a:r>
              <a:rPr lang="en-US" sz="1800" dirty="0">
                <a:latin typeface="Arial" panose="020B0604020202020204" pitchFamily="34" charset="0"/>
                <a:cs typeface="Arial" panose="020B0604020202020204" pitchFamily="34" charset="0"/>
              </a:rPr>
              <a:t>At the same time that the board makes its evaluation it may ask the director to do a self-evaluation. The ensuing conversation can then be more useful. </a:t>
            </a:r>
          </a:p>
          <a:p>
            <a:r>
              <a:rPr lang="en-US" sz="1800" dirty="0">
                <a:latin typeface="Arial" panose="020B0604020202020204" pitchFamily="34" charset="0"/>
                <a:cs typeface="Arial" panose="020B0604020202020204" pitchFamily="34" charset="0"/>
              </a:rPr>
              <a:t>Once the evaluation is written up, copies should be distributed to all board members and the library director, after which a conversation between a board representative</a:t>
            </a:r>
          </a:p>
        </p:txBody>
      </p:sp>
      <p:pic>
        <p:nvPicPr>
          <p:cNvPr id="4" name="Picture 3">
            <a:extLst>
              <a:ext uri="{FF2B5EF4-FFF2-40B4-BE49-F238E27FC236}">
                <a16:creationId xmlns:a16="http://schemas.microsoft.com/office/drawing/2014/main" id="{1BAA7F81-7CB7-45A1-B4E9-926FDCBEC28D}"/>
              </a:ext>
            </a:extLst>
          </p:cNvPr>
          <p:cNvPicPr>
            <a:picLocks noChangeAspect="1"/>
          </p:cNvPicPr>
          <p:nvPr/>
        </p:nvPicPr>
        <p:blipFill rotWithShape="1">
          <a:blip r:embed="rId2"/>
          <a:srcRect l="33567" r="13669" b="1"/>
          <a:stretch/>
        </p:blipFill>
        <p:spPr>
          <a:xfrm>
            <a:off x="8115300" y="-12515"/>
            <a:ext cx="4076700" cy="6418631"/>
          </a:xfrm>
          <a:prstGeom prst="rect">
            <a:avLst/>
          </a:prstGeom>
        </p:spPr>
      </p:pic>
      <p:sp>
        <p:nvSpPr>
          <p:cNvPr id="27" name="Rectangle 2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95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45ED33-CEB8-40CE-BECF-B5DE867BAAAF}"/>
              </a:ext>
            </a:extLst>
          </p:cNvPr>
          <p:cNvSpPr>
            <a:spLocks noGrp="1"/>
          </p:cNvSpPr>
          <p:nvPr>
            <p:ph type="title"/>
          </p:nvPr>
        </p:nvSpPr>
        <p:spPr>
          <a:xfrm>
            <a:off x="1011948" y="857251"/>
            <a:ext cx="6219582" cy="3160113"/>
          </a:xfrm>
        </p:spPr>
        <p:txBody>
          <a:bodyPr vert="horz" lIns="91440" tIns="45720" rIns="91440" bIns="45720" rtlCol="0" anchor="b">
            <a:normAutofit/>
          </a:bodyPr>
          <a:lstStyle/>
          <a:p>
            <a:r>
              <a:rPr lang="en-US" sz="4800" kern="1200">
                <a:solidFill>
                  <a:srgbClr val="FFFFFF"/>
                </a:solidFill>
                <a:latin typeface="+mj-lt"/>
                <a:ea typeface="+mj-ea"/>
                <a:cs typeface="+mj-cs"/>
              </a:rPr>
              <a:t>Evaluation form Examples</a:t>
            </a:r>
          </a:p>
        </p:txBody>
      </p:sp>
      <p:sp>
        <p:nvSpPr>
          <p:cNvPr id="33" name="Rectangle 3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ument">
            <a:extLst>
              <a:ext uri="{FF2B5EF4-FFF2-40B4-BE49-F238E27FC236}">
                <a16:creationId xmlns:a16="http://schemas.microsoft.com/office/drawing/2014/main" id="{D0212ACB-D1AE-47C4-A83C-2D71249AFB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403994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8"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D073CD8-542F-41BE-9390-98AD45C59700}"/>
              </a:ext>
            </a:extLst>
          </p:cNvPr>
          <p:cNvSpPr>
            <a:spLocks noGrp="1"/>
          </p:cNvSpPr>
          <p:nvPr>
            <p:ph type="title"/>
          </p:nvPr>
        </p:nvSpPr>
        <p:spPr>
          <a:xfrm>
            <a:off x="1759287" y="798881"/>
            <a:ext cx="8673427" cy="1048945"/>
          </a:xfrm>
        </p:spPr>
        <p:txBody>
          <a:bodyPr>
            <a:normAutofit fontScale="90000"/>
          </a:bodyPr>
          <a:lstStyle/>
          <a:p>
            <a:pPr algn="ctr"/>
            <a:r>
              <a:rPr lang="en-US" sz="4000" dirty="0">
                <a:latin typeface="Arial" panose="020B0604020202020204" pitchFamily="34" charset="0"/>
                <a:cs typeface="Arial" panose="020B0604020202020204" pitchFamily="34" charset="0"/>
              </a:rPr>
              <a:t>Library Director’s Performance Appraisal</a:t>
            </a:r>
          </a:p>
        </p:txBody>
      </p:sp>
      <p:graphicFrame>
        <p:nvGraphicFramePr>
          <p:cNvPr id="9" name="Content Placeholder 8">
            <a:extLst>
              <a:ext uri="{FF2B5EF4-FFF2-40B4-BE49-F238E27FC236}">
                <a16:creationId xmlns:a16="http://schemas.microsoft.com/office/drawing/2014/main" id="{5E2A1C9E-2EFF-436E-A26F-F5CDE1135A91}"/>
              </a:ext>
            </a:extLst>
          </p:cNvPr>
          <p:cNvGraphicFramePr>
            <a:graphicFrameLocks noGrp="1"/>
          </p:cNvGraphicFramePr>
          <p:nvPr>
            <p:ph idx="1"/>
            <p:extLst>
              <p:ext uri="{D42A27DB-BD31-4B8C-83A1-F6EECF244321}">
                <p14:modId xmlns:p14="http://schemas.microsoft.com/office/powerpoint/2010/main" val="903290453"/>
              </p:ext>
            </p:extLst>
          </p:nvPr>
        </p:nvGraphicFramePr>
        <p:xfrm>
          <a:off x="807722" y="2184123"/>
          <a:ext cx="10576561" cy="3789181"/>
        </p:xfrm>
        <a:graphic>
          <a:graphicData uri="http://schemas.openxmlformats.org/drawingml/2006/table">
            <a:tbl>
              <a:tblPr firstRow="1" firstCol="1" bandRow="1"/>
              <a:tblGrid>
                <a:gridCol w="4846967">
                  <a:extLst>
                    <a:ext uri="{9D8B030D-6E8A-4147-A177-3AD203B41FA5}">
                      <a16:colId xmlns:a16="http://schemas.microsoft.com/office/drawing/2014/main" val="2338433476"/>
                    </a:ext>
                  </a:extLst>
                </a:gridCol>
                <a:gridCol w="1628480">
                  <a:extLst>
                    <a:ext uri="{9D8B030D-6E8A-4147-A177-3AD203B41FA5}">
                      <a16:colId xmlns:a16="http://schemas.microsoft.com/office/drawing/2014/main" val="527362723"/>
                    </a:ext>
                  </a:extLst>
                </a:gridCol>
                <a:gridCol w="1285092">
                  <a:extLst>
                    <a:ext uri="{9D8B030D-6E8A-4147-A177-3AD203B41FA5}">
                      <a16:colId xmlns:a16="http://schemas.microsoft.com/office/drawing/2014/main" val="2651588469"/>
                    </a:ext>
                  </a:extLst>
                </a:gridCol>
                <a:gridCol w="976581">
                  <a:extLst>
                    <a:ext uri="{9D8B030D-6E8A-4147-A177-3AD203B41FA5}">
                      <a16:colId xmlns:a16="http://schemas.microsoft.com/office/drawing/2014/main" val="3677245529"/>
                    </a:ext>
                  </a:extLst>
                </a:gridCol>
                <a:gridCol w="354889">
                  <a:extLst>
                    <a:ext uri="{9D8B030D-6E8A-4147-A177-3AD203B41FA5}">
                      <a16:colId xmlns:a16="http://schemas.microsoft.com/office/drawing/2014/main" val="3959074298"/>
                    </a:ext>
                  </a:extLst>
                </a:gridCol>
                <a:gridCol w="621486">
                  <a:extLst>
                    <a:ext uri="{9D8B030D-6E8A-4147-A177-3AD203B41FA5}">
                      <a16:colId xmlns:a16="http://schemas.microsoft.com/office/drawing/2014/main" val="737652037"/>
                    </a:ext>
                  </a:extLst>
                </a:gridCol>
                <a:gridCol w="863066">
                  <a:extLst>
                    <a:ext uri="{9D8B030D-6E8A-4147-A177-3AD203B41FA5}">
                      <a16:colId xmlns:a16="http://schemas.microsoft.com/office/drawing/2014/main" val="3849048708"/>
                    </a:ext>
                  </a:extLst>
                </a:gridCol>
              </a:tblGrid>
              <a:tr h="246805">
                <a:tc>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Board Member</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Staff Member</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213176"/>
                  </a:ext>
                </a:extLst>
              </a:tr>
              <a:tr h="246805">
                <a:tc>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Your role:</a:t>
                      </a:r>
                      <a:endParaRPr lang="en-US" sz="1400" b="0" i="0" u="none" strike="noStrike">
                        <a:effectLst/>
                        <a:latin typeface="Arial" panose="020B0604020202020204" pitchFamily="34" charset="0"/>
                      </a:endParaRPr>
                    </a:p>
                  </a:txBody>
                  <a:tcPr marL="54442" marR="54442" marT="7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7198860"/>
                  </a:ext>
                </a:extLst>
              </a:tr>
              <a:tr h="246805">
                <a:tc>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089554"/>
                  </a:ext>
                </a:extLst>
              </a:tr>
              <a:tr h="391984">
                <a:tc gridSpan="2">
                  <a:txBody>
                    <a:bodyPr/>
                    <a:lstStyle/>
                    <a:p>
                      <a:pPr marL="0" marR="0" algn="l"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Personnel &amp; Staffing</a:t>
                      </a:r>
                      <a:endParaRPr lang="en-US" sz="1400" b="0" i="0" u="none" strike="noStrike">
                        <a:effectLst/>
                        <a:latin typeface="Arial" panose="020B0604020202020204" pitchFamily="34" charset="0"/>
                      </a:endParaRPr>
                    </a:p>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Yes</a:t>
                      </a:r>
                      <a:endParaRPr lang="en-US" sz="1400" b="0" i="0" u="none" strike="noStrike">
                        <a:effectLst/>
                        <a:latin typeface="Arial" panose="020B0604020202020204" pitchFamily="34" charset="0"/>
                      </a:endParaRPr>
                    </a:p>
                  </a:txBody>
                  <a:tcPr marL="54442" marR="54442" marT="7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Somewhat</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No</a:t>
                      </a:r>
                      <a:endParaRPr lang="en-US" sz="1400" b="0" i="0" u="none" strike="noStrike">
                        <a:effectLst/>
                        <a:latin typeface="Arial" panose="020B0604020202020204" pitchFamily="34" charset="0"/>
                      </a:endParaRPr>
                    </a:p>
                  </a:txBody>
                  <a:tcPr marL="54442" marR="54442" marT="7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Don’t</a:t>
                      </a:r>
                      <a:endParaRPr lang="en-US" sz="1400" b="0" i="0" u="none" strike="noStrike">
                        <a:effectLst/>
                        <a:latin typeface="Arial" panose="020B0604020202020204" pitchFamily="34" charset="0"/>
                      </a:endParaRPr>
                    </a:p>
                    <a:p>
                      <a:pPr marL="0" marR="0" algn="ctr" fontAlgn="t">
                        <a:spcBef>
                          <a:spcPts val="0"/>
                        </a:spcBef>
                        <a:spcAft>
                          <a:spcPts val="0"/>
                        </a:spcAft>
                      </a:pPr>
                      <a:r>
                        <a:rPr lang="en-US" sz="1000" b="1" i="0" u="none" strike="noStrike">
                          <a:effectLst/>
                          <a:latin typeface="Cambria" panose="02040503050406030204" pitchFamily="18" charset="0"/>
                          <a:ea typeface="Cambria" panose="02040503050406030204" pitchFamily="18" charset="0"/>
                          <a:cs typeface="Times New Roman" panose="02020603050405020304" pitchFamily="18" charset="0"/>
                        </a:rPr>
                        <a:t>Know</a:t>
                      </a:r>
                      <a:endParaRPr lang="en-US" sz="1400" b="0" i="0" u="none" strike="noStrike">
                        <a:effectLst/>
                        <a:latin typeface="Arial" panose="020B0604020202020204" pitchFamily="34" charset="0"/>
                      </a:endParaRPr>
                    </a:p>
                  </a:txBody>
                  <a:tcPr marL="54442" marR="54442" marT="7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788299"/>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Supervises all personnel and encourages professional development</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803503"/>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Positive management/staff relations are maintained</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921235"/>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Develops and executes sound personnel procedures and practices adopted by the Board</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896024"/>
                  </a:ext>
                </a:extLst>
              </a:tr>
              <a:tr h="391984">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Board is informed of any grievances</a:t>
                      </a:r>
                      <a:endParaRPr lang="en-US" sz="1400" b="0" i="0" u="none" strike="noStrike">
                        <a:effectLst/>
                        <a:latin typeface="Arial" panose="020B0604020202020204" pitchFamily="34" charset="0"/>
                      </a:endParaRPr>
                    </a:p>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229267"/>
                  </a:ext>
                </a:extLst>
              </a:tr>
              <a:tr h="391984">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Develops good staff morale and loyalty</a:t>
                      </a:r>
                      <a:endParaRPr lang="en-US" sz="1400" b="0" i="0" u="none" strike="noStrike">
                        <a:effectLst/>
                        <a:latin typeface="Arial" panose="020B0604020202020204" pitchFamily="34" charset="0"/>
                      </a:endParaRPr>
                    </a:p>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094951"/>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The director justifies the need for staff development funds and adequately accounts for the use of such funds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781823"/>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Peak service hours have been identified and staff is scheduled accordingly</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883012"/>
                  </a:ext>
                </a:extLst>
              </a:tr>
              <a:tr h="246805">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Functions are analyzed periodically and when necessary positions are combined, eliminated and/or created</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919602"/>
                  </a:ext>
                </a:extLst>
              </a:tr>
              <a:tr h="391984">
                <a:tc gridSpan="2">
                  <a:txBody>
                    <a:bodyPr/>
                    <a:lstStyle/>
                    <a:p>
                      <a:pPr marL="0" marR="0" algn="l" fontAlgn="t">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Evaluates performance of staff members giving commendation for good work as well as constructive suggestions for improvement</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72590" marR="72590" marT="36295" marB="362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fontAlgn="ctr">
                        <a:spcBef>
                          <a:spcPts val="0"/>
                        </a:spcBef>
                        <a:spcAft>
                          <a:spcPts val="0"/>
                        </a:spcAft>
                      </a:pPr>
                      <a:r>
                        <a:rPr lang="en-US" sz="1000" b="0" i="0" u="none" strike="noStrike">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000" b="0" i="0" u="none" strike="noStrike"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b="0" i="0" u="none" strike="noStrike" dirty="0">
                        <a:effectLst/>
                        <a:latin typeface="Arial" panose="020B0604020202020204" pitchFamily="34" charset="0"/>
                      </a:endParaRPr>
                    </a:p>
                  </a:txBody>
                  <a:tcPr marL="54442" marR="54442" marT="7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562389"/>
                  </a:ext>
                </a:extLst>
              </a:tr>
            </a:tbl>
          </a:graphicData>
        </a:graphic>
      </p:graphicFrame>
    </p:spTree>
    <p:extLst>
      <p:ext uri="{BB962C8B-B14F-4D97-AF65-F5344CB8AC3E}">
        <p14:creationId xmlns:p14="http://schemas.microsoft.com/office/powerpoint/2010/main" val="1525013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2313</Words>
  <Application>Microsoft Office PowerPoint</Application>
  <PresentationFormat>Widescreen</PresentationFormat>
  <Paragraphs>542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vt:lpstr>
      <vt:lpstr>Rockwell</vt:lpstr>
      <vt:lpstr>Office Theme</vt:lpstr>
      <vt:lpstr>Advancing Leadership | Library Director Evaluation December 2nd 2pm-3pm</vt:lpstr>
      <vt:lpstr>Presenters:</vt:lpstr>
      <vt:lpstr>Library Director Evaluations – ACLB Handbook Chapter 6</vt:lpstr>
      <vt:lpstr>Why Evaluate the Library Director?</vt:lpstr>
      <vt:lpstr>How often should a Director be reviewed?</vt:lpstr>
      <vt:lpstr>Who carries out the review?</vt:lpstr>
      <vt:lpstr>How to Conduct a Review?</vt:lpstr>
      <vt:lpstr>Evaluation form Examples</vt:lpstr>
      <vt:lpstr>Library Director’s Performance Appraisal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form Examples</vt:lpstr>
      <vt:lpstr>PowerPoint Presentation</vt:lpstr>
      <vt:lpstr>PowerPoint Presentation</vt:lpstr>
      <vt:lpstr>PowerPoint Presentation</vt:lpstr>
      <vt:lpstr>PowerPoint Presentation</vt:lpstr>
      <vt:lpstr>After the Evaluation</vt:lpstr>
      <vt:lpstr>Freedom of Information Requirements</vt:lpstr>
      <vt:lpstr>Questions?</vt:lpstr>
      <vt:lpstr>   For more information:  ACLB Handbook aclbctinfo@gmail.com United for Libraries: http://www.ala.org/united/ www.simonejoyaux.com www.robertsrules.com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Leadership | Library Director Evaluation December 2nd 2pm-3pm</dc:title>
  <dc:creator>DawnLaValle</dc:creator>
  <cp:lastModifiedBy>DawnLaValle</cp:lastModifiedBy>
  <cp:revision>4</cp:revision>
  <dcterms:created xsi:type="dcterms:W3CDTF">2021-11-30T17:49:37Z</dcterms:created>
  <dcterms:modified xsi:type="dcterms:W3CDTF">2021-12-02T18:31:10Z</dcterms:modified>
</cp:coreProperties>
</file>