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  <p:sldMasterId id="2147483998" r:id="rId5"/>
  </p:sldMasterIdLst>
  <p:notesMasterIdLst>
    <p:notesMasterId r:id="rId19"/>
  </p:notesMasterIdLst>
  <p:handoutMasterIdLst>
    <p:handoutMasterId r:id="rId20"/>
  </p:handoutMasterIdLst>
  <p:sldIdLst>
    <p:sldId id="284" r:id="rId6"/>
    <p:sldId id="286" r:id="rId7"/>
    <p:sldId id="294" r:id="rId8"/>
    <p:sldId id="295" r:id="rId9"/>
    <p:sldId id="296" r:id="rId10"/>
    <p:sldId id="297" r:id="rId11"/>
    <p:sldId id="298" r:id="rId12"/>
    <p:sldId id="288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0">
          <p15:clr>
            <a:srgbClr val="A4A3A4"/>
          </p15:clr>
        </p15:guide>
        <p15:guide id="2" pos="2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A49"/>
    <a:srgbClr val="C4084B"/>
    <a:srgbClr val="6C6C6C"/>
    <a:srgbClr val="3E3E3E"/>
    <a:srgbClr val="7F7F7F"/>
    <a:srgbClr val="138A39"/>
    <a:srgbClr val="008BD4"/>
    <a:srgbClr val="0099D8"/>
    <a:srgbClr val="292728"/>
    <a:srgbClr val="058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167CD-21A0-4BED-8882-42FE38620941}" v="120" dt="2020-07-21T14:31:46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388" autoAdjust="0"/>
  </p:normalViewPr>
  <p:slideViewPr>
    <p:cSldViewPr snapToGrid="0" snapToObjects="1">
      <p:cViewPr varScale="1">
        <p:scale>
          <a:sx n="57" d="100"/>
          <a:sy n="57" d="100"/>
        </p:scale>
        <p:origin x="812" y="52"/>
      </p:cViewPr>
      <p:guideLst>
        <p:guide orient="horz" pos="3440"/>
        <p:guide pos="2720"/>
      </p:guideLst>
    </p:cSldViewPr>
  </p:slideViewPr>
  <p:outlineViewPr>
    <p:cViewPr>
      <p:scale>
        <a:sx n="33" d="100"/>
        <a:sy n="33" d="100"/>
      </p:scale>
      <p:origin x="0" y="-80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-283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ECAF3A-1BAD-444B-9572-EFC93B617C28}" type="datetime1">
              <a:rPr lang="en-US"/>
              <a:pPr>
                <a:defRPr/>
              </a:pPr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24AF52C-DCFC-44CE-A6A3-AB2B916D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5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F42F4B-B957-4912-BB43-D07E7C344D88}" type="datetime1">
              <a:rPr lang="en-US"/>
              <a:pPr>
                <a:defRPr/>
              </a:pPr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921448-C0F8-4932-A24E-8C5C40B8C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14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21448-C0F8-4932-A24E-8C5C40B8C3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21448-C0F8-4932-A24E-8C5C40B8C3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1549400"/>
            <a:ext cx="9144000" cy="53086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2938" y="4470400"/>
            <a:ext cx="7908395" cy="956733"/>
          </a:xfrm>
          <a:prstGeom prst="rect">
            <a:avLst/>
          </a:prstGeom>
        </p:spPr>
        <p:txBody>
          <a:bodyPr vert="horz"/>
          <a:lstStyle>
            <a:lvl1pPr>
              <a:defRPr sz="66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Power Point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42938" y="5452763"/>
            <a:ext cx="7908395" cy="448736"/>
          </a:xfrm>
          <a:prstGeom prst="rect">
            <a:avLst/>
          </a:prstGeom>
        </p:spPr>
        <p:txBody>
          <a:bodyPr vert="horz"/>
          <a:lstStyle>
            <a:lvl1pPr>
              <a:defRPr sz="22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Sub-Title Text</a:t>
            </a:r>
          </a:p>
        </p:txBody>
      </p:sp>
    </p:spTree>
    <p:extLst>
      <p:ext uri="{BB962C8B-B14F-4D97-AF65-F5344CB8AC3E}">
        <p14:creationId xmlns:p14="http://schemas.microsoft.com/office/powerpoint/2010/main" val="40181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26"/>
          <p:cNvSpPr>
            <a:spLocks noGrp="1"/>
          </p:cNvSpPr>
          <p:nvPr>
            <p:ph type="title" hasCustomPrompt="1"/>
          </p:nvPr>
        </p:nvSpPr>
        <p:spPr bwMode="auto">
          <a:xfrm>
            <a:off x="797050" y="2072221"/>
            <a:ext cx="726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Aft>
                <a:spcPts val="1200"/>
              </a:spcAft>
              <a:defRPr sz="4800" b="1" i="0" baseline="0">
                <a:solidFill>
                  <a:srgbClr val="393A4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97050" y="2901950"/>
            <a:ext cx="5461000" cy="673100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393A4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pic>
        <p:nvPicPr>
          <p:cNvPr id="2" name="Picture 1" descr="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32" y="3828288"/>
            <a:ext cx="2639568" cy="3029712"/>
          </a:xfrm>
          <a:prstGeom prst="rect">
            <a:avLst/>
          </a:prstGeom>
        </p:spPr>
      </p:pic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177801" y="6492876"/>
            <a:ext cx="3132666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l"/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9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9900" y="1286930"/>
            <a:ext cx="8216900" cy="4724400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/>
            </a:lvl1pPr>
            <a:lvl2pPr marL="228600" indent="0" algn="l">
              <a:buFont typeface="Arial"/>
              <a:buNone/>
              <a:defRPr/>
            </a:lvl2pPr>
            <a:lvl3pPr marL="454025" indent="0" algn="l">
              <a:buNone/>
              <a:defRPr/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 dirty="0"/>
              <a:t>Example Title</a:t>
            </a:r>
          </a:p>
          <a:p>
            <a:pPr lvl="0"/>
            <a:r>
              <a:rPr lang="en-US" dirty="0"/>
              <a:t>Subtitle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Salutation: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vim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solet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ex </a:t>
            </a:r>
            <a:r>
              <a:rPr lang="en-US" dirty="0" err="1"/>
              <a:t>dicunt</a:t>
            </a:r>
            <a:r>
              <a:rPr lang="en-US" dirty="0"/>
              <a:t> </a:t>
            </a:r>
            <a:r>
              <a:rPr lang="en-US" dirty="0" err="1"/>
              <a:t>adipisci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vix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ceteros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at.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ea. </a:t>
            </a:r>
            <a:r>
              <a:rPr lang="en-US" dirty="0" err="1"/>
              <a:t>Mutat</a:t>
            </a:r>
            <a:r>
              <a:rPr lang="en-US" dirty="0"/>
              <a:t> </a:t>
            </a:r>
            <a:r>
              <a:rPr lang="en-US" dirty="0" err="1"/>
              <a:t>simul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pro.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aeterno</a:t>
            </a:r>
            <a:r>
              <a:rPr lang="en-US" dirty="0"/>
              <a:t> </a:t>
            </a:r>
            <a:r>
              <a:rPr lang="en-US" dirty="0" err="1"/>
              <a:t>partiendo</a:t>
            </a:r>
            <a:r>
              <a:rPr lang="en-US" dirty="0"/>
              <a:t> </a:t>
            </a:r>
            <a:r>
              <a:rPr lang="en-US" dirty="0" err="1"/>
              <a:t>voluptatibus</a:t>
            </a:r>
            <a:r>
              <a:rPr lang="en-US" dirty="0"/>
              <a:t> id, </a:t>
            </a:r>
            <a:r>
              <a:rPr lang="en-US" dirty="0" err="1"/>
              <a:t>decore</a:t>
            </a:r>
            <a:r>
              <a:rPr lang="en-US" dirty="0"/>
              <a:t> </a:t>
            </a:r>
            <a:r>
              <a:rPr lang="en-US" dirty="0" err="1"/>
              <a:t>ancillae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cu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mnesarchum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choro</a:t>
            </a:r>
            <a:r>
              <a:rPr lang="en-US" dirty="0"/>
              <a:t> </a:t>
            </a:r>
            <a:r>
              <a:rPr lang="en-US" dirty="0" err="1"/>
              <a:t>facete</a:t>
            </a:r>
            <a:r>
              <a:rPr lang="en-US" dirty="0"/>
              <a:t> </a:t>
            </a:r>
            <a:r>
              <a:rPr lang="en-US" dirty="0" err="1"/>
              <a:t>denique</a:t>
            </a:r>
            <a:r>
              <a:rPr lang="en-US" dirty="0"/>
              <a:t>, ad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admodum</a:t>
            </a:r>
            <a:r>
              <a:rPr lang="en-US" dirty="0"/>
              <a:t> quo.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Subtitle 2</a:t>
            </a:r>
          </a:p>
          <a:p>
            <a:pPr lvl="0"/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iuvaret</a:t>
            </a:r>
            <a:r>
              <a:rPr lang="en-US" dirty="0"/>
              <a:t>. </a:t>
            </a:r>
            <a:r>
              <a:rPr lang="en-US" dirty="0" err="1"/>
              <a:t>Verear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 </a:t>
            </a:r>
            <a:r>
              <a:rPr lang="en-US" dirty="0" err="1"/>
              <a:t>devseruisse</a:t>
            </a:r>
            <a:r>
              <a:rPr lang="en-US" dirty="0"/>
              <a:t> per no,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vim </a:t>
            </a:r>
            <a:r>
              <a:rPr lang="en-US" dirty="0" err="1"/>
              <a:t>ei</a:t>
            </a:r>
            <a:r>
              <a:rPr lang="en-US" dirty="0"/>
              <a:t>. Et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vim, </a:t>
            </a:r>
            <a:r>
              <a:rPr lang="en-US" dirty="0" err="1"/>
              <a:t>vix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aliquid</a:t>
            </a:r>
            <a:r>
              <a:rPr lang="en-US" dirty="0"/>
              <a:t> </a:t>
            </a:r>
            <a:r>
              <a:rPr lang="en-US" dirty="0" err="1"/>
              <a:t>civibus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. Mel ne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,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dico</a:t>
            </a:r>
            <a:r>
              <a:rPr lang="en-US" dirty="0"/>
              <a:t> </a:t>
            </a:r>
            <a:r>
              <a:rPr lang="en-US" dirty="0" err="1"/>
              <a:t>fastidii</a:t>
            </a:r>
            <a:r>
              <a:rPr lang="en-US" dirty="0"/>
              <a:t> at pro.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persius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cum. No </a:t>
            </a:r>
            <a:r>
              <a:rPr lang="en-US" dirty="0" err="1"/>
              <a:t>eam</a:t>
            </a:r>
            <a:r>
              <a:rPr lang="en-US" dirty="0"/>
              <a:t> </a:t>
            </a:r>
            <a:r>
              <a:rPr lang="en-US" dirty="0" err="1"/>
              <a:t>latine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, ex </a:t>
            </a:r>
            <a:r>
              <a:rPr lang="en-US" dirty="0" err="1"/>
              <a:t>iuvaret</a:t>
            </a:r>
            <a:r>
              <a:rPr lang="en-US" dirty="0"/>
              <a:t> </a:t>
            </a:r>
            <a:r>
              <a:rPr lang="en-US" dirty="0" err="1"/>
              <a:t>scaevola</a:t>
            </a:r>
            <a:r>
              <a:rPr lang="en-US" dirty="0"/>
              <a:t> </a:t>
            </a:r>
            <a:r>
              <a:rPr lang="en-US" dirty="0" err="1"/>
              <a:t>sententiae</a:t>
            </a:r>
            <a:r>
              <a:rPr lang="en-US" dirty="0"/>
              <a:t> his. At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summo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iisque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ex.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inciderint</a:t>
            </a:r>
            <a:r>
              <a:rPr lang="en-US" dirty="0"/>
              <a:t> has,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at mea. Has </a:t>
            </a:r>
            <a:r>
              <a:rPr lang="en-US" dirty="0" err="1"/>
              <a:t>idque</a:t>
            </a:r>
            <a:r>
              <a:rPr lang="en-US" dirty="0"/>
              <a:t> </a:t>
            </a:r>
            <a:r>
              <a:rPr lang="en-US" dirty="0" err="1"/>
              <a:t>efficiantur</a:t>
            </a:r>
            <a:r>
              <a:rPr lang="en-US" dirty="0"/>
              <a:t> an. Qui cu </a:t>
            </a:r>
            <a:r>
              <a:rPr lang="en-US" dirty="0" err="1"/>
              <a:t>legimus</a:t>
            </a:r>
            <a:r>
              <a:rPr lang="en-US" dirty="0"/>
              <a:t> </a:t>
            </a:r>
            <a:r>
              <a:rPr lang="en-US" dirty="0" err="1"/>
              <a:t>percipitur</a:t>
            </a:r>
            <a:r>
              <a:rPr lang="en-US" dirty="0"/>
              <a:t>, </a:t>
            </a:r>
            <a:r>
              <a:rPr lang="en-US" dirty="0" err="1"/>
              <a:t>inani</a:t>
            </a:r>
            <a:r>
              <a:rPr lang="en-US" dirty="0"/>
              <a:t> </a:t>
            </a:r>
            <a:r>
              <a:rPr lang="en-US" dirty="0" err="1"/>
              <a:t>debet</a:t>
            </a:r>
            <a:r>
              <a:rPr lang="en-US" dirty="0"/>
              <a:t> vitae ad </a:t>
            </a:r>
            <a:r>
              <a:rPr lang="en-US" dirty="0" err="1"/>
              <a:t>mel</a:t>
            </a:r>
            <a:r>
              <a:rPr lang="en-US" dirty="0"/>
              <a:t>. Sit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at,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his id,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equidem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cu est.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Example List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dolor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quam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9" name="Title Placeholder 5"/>
          <p:cNvSpPr>
            <a:spLocks noGrp="1"/>
          </p:cNvSpPr>
          <p:nvPr>
            <p:ph type="title"/>
          </p:nvPr>
        </p:nvSpPr>
        <p:spPr>
          <a:xfrm>
            <a:off x="457200" y="181501"/>
            <a:ext cx="5892800" cy="525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667" y="6492876"/>
            <a:ext cx="1096434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5858934" y="6492876"/>
            <a:ext cx="3132666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667" y="6492876"/>
            <a:ext cx="1096434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457200" y="181501"/>
            <a:ext cx="5892800" cy="525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9900" y="1286930"/>
            <a:ext cx="3797300" cy="4724400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/>
            </a:lvl1pPr>
            <a:lvl2pPr marL="228600" indent="0" algn="l">
              <a:buFont typeface="Arial"/>
              <a:buNone/>
              <a:defRPr/>
            </a:lvl2pPr>
            <a:lvl3pPr marL="454025" indent="0" algn="l">
              <a:buNone/>
              <a:defRPr/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 dirty="0"/>
              <a:t>Example Title</a:t>
            </a:r>
          </a:p>
          <a:p>
            <a:pPr lvl="0"/>
            <a:r>
              <a:rPr lang="en-US" dirty="0"/>
              <a:t>Subtitle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Salutation: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vim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solet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ex </a:t>
            </a:r>
            <a:r>
              <a:rPr lang="en-US" dirty="0" err="1"/>
              <a:t>dicunt</a:t>
            </a:r>
            <a:r>
              <a:rPr lang="en-US" dirty="0"/>
              <a:t> </a:t>
            </a:r>
            <a:r>
              <a:rPr lang="en-US" dirty="0" err="1"/>
              <a:t>adipisci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vix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ceteros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at.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ea. </a:t>
            </a:r>
            <a:r>
              <a:rPr lang="en-US" dirty="0" err="1"/>
              <a:t>Mutat</a:t>
            </a:r>
            <a:r>
              <a:rPr lang="en-US" dirty="0"/>
              <a:t> </a:t>
            </a:r>
            <a:r>
              <a:rPr lang="en-US" dirty="0" err="1"/>
              <a:t>simul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pro.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aeterno</a:t>
            </a:r>
            <a:r>
              <a:rPr lang="en-US" dirty="0"/>
              <a:t> </a:t>
            </a:r>
            <a:r>
              <a:rPr lang="en-US" dirty="0" err="1"/>
              <a:t>partiendo</a:t>
            </a:r>
            <a:r>
              <a:rPr lang="en-US" dirty="0"/>
              <a:t> </a:t>
            </a:r>
            <a:r>
              <a:rPr lang="en-US" dirty="0" err="1"/>
              <a:t>voluptatibus</a:t>
            </a:r>
            <a:r>
              <a:rPr lang="en-US" dirty="0"/>
              <a:t> id, </a:t>
            </a:r>
            <a:r>
              <a:rPr lang="en-US" dirty="0" err="1"/>
              <a:t>decore</a:t>
            </a:r>
            <a:r>
              <a:rPr lang="en-US" dirty="0"/>
              <a:t> </a:t>
            </a:r>
            <a:r>
              <a:rPr lang="en-US" dirty="0" err="1"/>
              <a:t>ancillae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cu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mnesarchum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choro</a:t>
            </a:r>
            <a:r>
              <a:rPr lang="en-US" dirty="0"/>
              <a:t> </a:t>
            </a:r>
            <a:r>
              <a:rPr lang="en-US" dirty="0" err="1"/>
              <a:t>facete</a:t>
            </a:r>
            <a:r>
              <a:rPr lang="en-US" dirty="0"/>
              <a:t> </a:t>
            </a:r>
            <a:r>
              <a:rPr lang="en-US" dirty="0" err="1"/>
              <a:t>denique</a:t>
            </a:r>
            <a:r>
              <a:rPr lang="en-US" dirty="0"/>
              <a:t>, ad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admodum</a:t>
            </a:r>
            <a:r>
              <a:rPr lang="en-US" dirty="0"/>
              <a:t> quo.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Example List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dolor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quam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897966" y="1286930"/>
            <a:ext cx="3797300" cy="4724400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/>
            </a:lvl1pPr>
            <a:lvl2pPr marL="228600" indent="0" algn="l">
              <a:buFont typeface="Arial"/>
              <a:buNone/>
              <a:defRPr/>
            </a:lvl2pPr>
            <a:lvl3pPr marL="454025" indent="0" algn="l">
              <a:buNone/>
              <a:defRPr/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 dirty="0"/>
              <a:t>Example Title 2</a:t>
            </a:r>
          </a:p>
          <a:p>
            <a:pPr lvl="0"/>
            <a:r>
              <a:rPr lang="en-US" dirty="0"/>
              <a:t>Subtitle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Salutation: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vim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solet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ex </a:t>
            </a:r>
            <a:r>
              <a:rPr lang="en-US" dirty="0" err="1"/>
              <a:t>dicunt</a:t>
            </a:r>
            <a:r>
              <a:rPr lang="en-US" dirty="0"/>
              <a:t> </a:t>
            </a:r>
            <a:r>
              <a:rPr lang="en-US" dirty="0" err="1"/>
              <a:t>adipisci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vix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ceteros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at.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ea. </a:t>
            </a:r>
            <a:r>
              <a:rPr lang="en-US" dirty="0" err="1"/>
              <a:t>Mutat</a:t>
            </a:r>
            <a:r>
              <a:rPr lang="en-US" dirty="0"/>
              <a:t> </a:t>
            </a:r>
            <a:r>
              <a:rPr lang="en-US" dirty="0" err="1"/>
              <a:t>simul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pro.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aeterno</a:t>
            </a:r>
            <a:r>
              <a:rPr lang="en-US" dirty="0"/>
              <a:t> </a:t>
            </a:r>
            <a:r>
              <a:rPr lang="en-US" dirty="0" err="1"/>
              <a:t>partiendo</a:t>
            </a:r>
            <a:r>
              <a:rPr lang="en-US" dirty="0"/>
              <a:t> </a:t>
            </a:r>
            <a:r>
              <a:rPr lang="en-US" dirty="0" err="1"/>
              <a:t>voluptatibus</a:t>
            </a:r>
            <a:r>
              <a:rPr lang="en-US" dirty="0"/>
              <a:t> id, </a:t>
            </a:r>
            <a:r>
              <a:rPr lang="en-US" dirty="0" err="1"/>
              <a:t>decore</a:t>
            </a:r>
            <a:r>
              <a:rPr lang="en-US" dirty="0"/>
              <a:t> </a:t>
            </a:r>
            <a:r>
              <a:rPr lang="en-US" dirty="0" err="1"/>
              <a:t>ancillae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cu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mnesarchum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choro</a:t>
            </a:r>
            <a:r>
              <a:rPr lang="en-US" dirty="0"/>
              <a:t> </a:t>
            </a:r>
            <a:r>
              <a:rPr lang="en-US" dirty="0" err="1"/>
              <a:t>facete</a:t>
            </a:r>
            <a:r>
              <a:rPr lang="en-US" dirty="0"/>
              <a:t> </a:t>
            </a:r>
            <a:r>
              <a:rPr lang="en-US" dirty="0" err="1"/>
              <a:t>denique</a:t>
            </a:r>
            <a:r>
              <a:rPr lang="en-US" dirty="0"/>
              <a:t>, ad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admodum</a:t>
            </a:r>
            <a:r>
              <a:rPr lang="en-US" dirty="0"/>
              <a:t> quo.</a:t>
            </a:r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5858934" y="6492876"/>
            <a:ext cx="3132666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2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931333"/>
            <a:ext cx="3106738" cy="542660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667" y="6492876"/>
            <a:ext cx="3132666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457200" y="181501"/>
            <a:ext cx="5892800" cy="525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420533" y="1286930"/>
            <a:ext cx="5215466" cy="4724400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1100" b="0" baseline="0"/>
            </a:lvl1pPr>
            <a:lvl2pPr marL="228600" indent="0" algn="l">
              <a:buFont typeface="Arial"/>
              <a:buNone/>
              <a:defRPr/>
            </a:lvl2pPr>
            <a:lvl3pPr marL="454025" indent="0" algn="l">
              <a:buNone/>
              <a:defRPr/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 dirty="0"/>
              <a:t>Example 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Salutation: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vim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solet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ex </a:t>
            </a:r>
            <a:r>
              <a:rPr lang="en-US" dirty="0" err="1"/>
              <a:t>dicunt</a:t>
            </a:r>
            <a:r>
              <a:rPr lang="en-US" dirty="0"/>
              <a:t> </a:t>
            </a:r>
            <a:r>
              <a:rPr lang="en-US" dirty="0" err="1"/>
              <a:t>adipisci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vix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ceteros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at.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ea. </a:t>
            </a:r>
            <a:r>
              <a:rPr lang="en-US" dirty="0" err="1"/>
              <a:t>Mutat</a:t>
            </a:r>
            <a:r>
              <a:rPr lang="en-US" dirty="0"/>
              <a:t> </a:t>
            </a:r>
            <a:r>
              <a:rPr lang="en-US" dirty="0" err="1"/>
              <a:t>simul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pro.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aeterno</a:t>
            </a:r>
            <a:r>
              <a:rPr lang="en-US" dirty="0"/>
              <a:t> </a:t>
            </a:r>
            <a:r>
              <a:rPr lang="en-US" dirty="0" err="1"/>
              <a:t>partiendo</a:t>
            </a:r>
            <a:r>
              <a:rPr lang="en-US" dirty="0"/>
              <a:t> </a:t>
            </a:r>
            <a:r>
              <a:rPr lang="en-US" dirty="0" err="1"/>
              <a:t>voluptatibus</a:t>
            </a:r>
            <a:r>
              <a:rPr lang="en-US" dirty="0"/>
              <a:t> id, </a:t>
            </a:r>
            <a:r>
              <a:rPr lang="en-US" dirty="0" err="1"/>
              <a:t>decore</a:t>
            </a:r>
            <a:r>
              <a:rPr lang="en-US" dirty="0"/>
              <a:t> </a:t>
            </a:r>
            <a:r>
              <a:rPr lang="en-US" dirty="0" err="1"/>
              <a:t>ancillae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cu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mnesarchum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choro</a:t>
            </a:r>
            <a:r>
              <a:rPr lang="en-US" dirty="0"/>
              <a:t> </a:t>
            </a:r>
            <a:r>
              <a:rPr lang="en-US" dirty="0" err="1"/>
              <a:t>facete</a:t>
            </a:r>
            <a:r>
              <a:rPr lang="en-US" dirty="0"/>
              <a:t> </a:t>
            </a:r>
            <a:r>
              <a:rPr lang="en-US" dirty="0" err="1"/>
              <a:t>denique</a:t>
            </a:r>
            <a:r>
              <a:rPr lang="en-US" dirty="0"/>
              <a:t>, ad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admodum</a:t>
            </a:r>
            <a:r>
              <a:rPr lang="en-US" dirty="0"/>
              <a:t> quo.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Subtitle 2</a:t>
            </a:r>
          </a:p>
          <a:p>
            <a:pPr lvl="0"/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iuvaret</a:t>
            </a:r>
            <a:r>
              <a:rPr lang="en-US" dirty="0"/>
              <a:t>. </a:t>
            </a:r>
            <a:r>
              <a:rPr lang="en-US" dirty="0" err="1"/>
              <a:t>Verear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 </a:t>
            </a:r>
            <a:r>
              <a:rPr lang="en-US" dirty="0" err="1"/>
              <a:t>devseruisse</a:t>
            </a:r>
            <a:r>
              <a:rPr lang="en-US" dirty="0"/>
              <a:t> per no,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vim </a:t>
            </a:r>
            <a:r>
              <a:rPr lang="en-US" dirty="0" err="1"/>
              <a:t>ei</a:t>
            </a:r>
            <a:r>
              <a:rPr lang="en-US" dirty="0"/>
              <a:t>. Et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vim, </a:t>
            </a:r>
            <a:r>
              <a:rPr lang="en-US" dirty="0" err="1"/>
              <a:t>vix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aliquid</a:t>
            </a:r>
            <a:r>
              <a:rPr lang="en-US" dirty="0"/>
              <a:t> </a:t>
            </a:r>
            <a:r>
              <a:rPr lang="en-US" dirty="0" err="1"/>
              <a:t>civibus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. Mel ne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,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dico</a:t>
            </a:r>
            <a:r>
              <a:rPr lang="en-US" dirty="0"/>
              <a:t> </a:t>
            </a:r>
            <a:r>
              <a:rPr lang="en-US" dirty="0" err="1"/>
              <a:t>fastidii</a:t>
            </a:r>
            <a:r>
              <a:rPr lang="en-US" dirty="0"/>
              <a:t> at pro.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persius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cum. No </a:t>
            </a:r>
            <a:r>
              <a:rPr lang="en-US" dirty="0" err="1"/>
              <a:t>eam</a:t>
            </a:r>
            <a:r>
              <a:rPr lang="en-US" dirty="0"/>
              <a:t> </a:t>
            </a:r>
            <a:r>
              <a:rPr lang="en-US" dirty="0" err="1"/>
              <a:t>latine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, ex </a:t>
            </a:r>
            <a:r>
              <a:rPr lang="en-US" dirty="0" err="1"/>
              <a:t>iuvaret</a:t>
            </a:r>
            <a:r>
              <a:rPr lang="en-US" dirty="0"/>
              <a:t> </a:t>
            </a:r>
            <a:r>
              <a:rPr lang="en-US" dirty="0" err="1"/>
              <a:t>scaevola</a:t>
            </a:r>
            <a:r>
              <a:rPr lang="en-US" dirty="0"/>
              <a:t> </a:t>
            </a:r>
            <a:r>
              <a:rPr lang="en-US" dirty="0" err="1"/>
              <a:t>sententiae</a:t>
            </a:r>
            <a:r>
              <a:rPr lang="en-US" dirty="0"/>
              <a:t> his. At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summo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iisque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ex.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inciderint</a:t>
            </a:r>
            <a:r>
              <a:rPr lang="en-US" dirty="0"/>
              <a:t> has,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at mea. Has </a:t>
            </a:r>
            <a:r>
              <a:rPr lang="en-US" dirty="0" err="1"/>
              <a:t>idque</a:t>
            </a:r>
            <a:r>
              <a:rPr lang="en-US" dirty="0"/>
              <a:t> </a:t>
            </a:r>
            <a:r>
              <a:rPr lang="en-US" dirty="0" err="1"/>
              <a:t>efficiantur</a:t>
            </a:r>
            <a:r>
              <a:rPr lang="en-US" dirty="0"/>
              <a:t> an. Qui cu </a:t>
            </a:r>
            <a:r>
              <a:rPr lang="en-US" dirty="0" err="1"/>
              <a:t>legimus</a:t>
            </a:r>
            <a:r>
              <a:rPr lang="en-US" dirty="0"/>
              <a:t> </a:t>
            </a:r>
            <a:r>
              <a:rPr lang="en-US" dirty="0" err="1"/>
              <a:t>percipitur</a:t>
            </a:r>
            <a:r>
              <a:rPr lang="en-US" dirty="0"/>
              <a:t>, </a:t>
            </a:r>
            <a:r>
              <a:rPr lang="en-US" dirty="0" err="1"/>
              <a:t>inani</a:t>
            </a:r>
            <a:r>
              <a:rPr lang="en-US" dirty="0"/>
              <a:t> </a:t>
            </a:r>
            <a:r>
              <a:rPr lang="en-US" dirty="0" err="1"/>
              <a:t>debet</a:t>
            </a:r>
            <a:r>
              <a:rPr lang="en-US" dirty="0"/>
              <a:t> vitae ad </a:t>
            </a:r>
            <a:r>
              <a:rPr lang="en-US" dirty="0" err="1"/>
              <a:t>mel</a:t>
            </a:r>
            <a:r>
              <a:rPr lang="en-US" dirty="0"/>
              <a:t>. Sit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at,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his id,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equidem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cu est.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Example List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dolor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quam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</a:t>
            </a:r>
          </a:p>
          <a:p>
            <a:pPr lvl="0"/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5858934" y="6492876"/>
            <a:ext cx="3132666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5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286930"/>
            <a:ext cx="3106738" cy="211667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3445930"/>
            <a:ext cx="3106738" cy="211667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666" y="6492876"/>
            <a:ext cx="4030134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93A49"/>
                </a:solidFill>
              </a:defRPr>
            </a:lvl1pPr>
          </a:lstStyle>
          <a:p>
            <a:fld id="{A437DF30-579D-0B48-B009-1B5DBB3D3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457200" y="181501"/>
            <a:ext cx="5892800" cy="525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420533" y="1286930"/>
            <a:ext cx="5215466" cy="4724400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1100" b="0" baseline="0"/>
            </a:lvl1pPr>
            <a:lvl2pPr marL="228600" indent="0" algn="l">
              <a:buFont typeface="Arial"/>
              <a:buNone/>
              <a:defRPr/>
            </a:lvl2pPr>
            <a:lvl3pPr marL="454025" indent="0" algn="l">
              <a:buNone/>
              <a:defRPr/>
            </a:lvl3pPr>
            <a:lvl4pPr marL="0" indent="0" algn="l">
              <a:buFont typeface="Arial"/>
              <a:buNone/>
              <a:defRPr/>
            </a:lvl4pPr>
            <a:lvl5pPr marL="860425" indent="0" algn="l">
              <a:buNone/>
              <a:defRPr/>
            </a:lvl5pPr>
          </a:lstStyle>
          <a:p>
            <a:pPr lvl="0"/>
            <a:r>
              <a:rPr lang="en-US" dirty="0"/>
              <a:t>Example 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Salutation: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vim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solet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ex </a:t>
            </a:r>
            <a:r>
              <a:rPr lang="en-US" dirty="0" err="1"/>
              <a:t>dicunt</a:t>
            </a:r>
            <a:r>
              <a:rPr lang="en-US" dirty="0"/>
              <a:t> </a:t>
            </a:r>
            <a:r>
              <a:rPr lang="en-US" dirty="0" err="1"/>
              <a:t>adipisci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vix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ceteros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at.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ea. </a:t>
            </a:r>
            <a:r>
              <a:rPr lang="en-US" dirty="0" err="1"/>
              <a:t>Mutat</a:t>
            </a:r>
            <a:r>
              <a:rPr lang="en-US" dirty="0"/>
              <a:t> </a:t>
            </a:r>
            <a:r>
              <a:rPr lang="en-US" dirty="0" err="1"/>
              <a:t>simul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pro.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aeterno</a:t>
            </a:r>
            <a:r>
              <a:rPr lang="en-US" dirty="0"/>
              <a:t> </a:t>
            </a:r>
            <a:r>
              <a:rPr lang="en-US" dirty="0" err="1"/>
              <a:t>partiendo</a:t>
            </a:r>
            <a:r>
              <a:rPr lang="en-US" dirty="0"/>
              <a:t> </a:t>
            </a:r>
            <a:r>
              <a:rPr lang="en-US" dirty="0" err="1"/>
              <a:t>voluptatibus</a:t>
            </a:r>
            <a:r>
              <a:rPr lang="en-US" dirty="0"/>
              <a:t> id, </a:t>
            </a:r>
            <a:r>
              <a:rPr lang="en-US" dirty="0" err="1"/>
              <a:t>decore</a:t>
            </a:r>
            <a:r>
              <a:rPr lang="en-US" dirty="0"/>
              <a:t> </a:t>
            </a:r>
            <a:r>
              <a:rPr lang="en-US" dirty="0" err="1"/>
              <a:t>ancillae</a:t>
            </a:r>
            <a:r>
              <a:rPr lang="en-US" dirty="0"/>
              <a:t> </a:t>
            </a:r>
            <a:r>
              <a:rPr lang="en-US" dirty="0" err="1"/>
              <a:t>platonem</a:t>
            </a:r>
            <a:r>
              <a:rPr lang="en-US" dirty="0"/>
              <a:t> cu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mnesarchum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choro</a:t>
            </a:r>
            <a:r>
              <a:rPr lang="en-US" dirty="0"/>
              <a:t> </a:t>
            </a:r>
            <a:r>
              <a:rPr lang="en-US" dirty="0" err="1"/>
              <a:t>facete</a:t>
            </a:r>
            <a:r>
              <a:rPr lang="en-US" dirty="0"/>
              <a:t> </a:t>
            </a:r>
            <a:r>
              <a:rPr lang="en-US" dirty="0" err="1"/>
              <a:t>denique</a:t>
            </a:r>
            <a:r>
              <a:rPr lang="en-US" dirty="0"/>
              <a:t>, ad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admodum</a:t>
            </a:r>
            <a:r>
              <a:rPr lang="en-US" dirty="0"/>
              <a:t> quo.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Subtitle 2</a:t>
            </a:r>
          </a:p>
          <a:p>
            <a:pPr lvl="0"/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iuvaret</a:t>
            </a:r>
            <a:r>
              <a:rPr lang="en-US" dirty="0"/>
              <a:t>. </a:t>
            </a:r>
            <a:r>
              <a:rPr lang="en-US" dirty="0" err="1"/>
              <a:t>Verear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 </a:t>
            </a:r>
            <a:r>
              <a:rPr lang="en-US" dirty="0" err="1"/>
              <a:t>devseruisse</a:t>
            </a:r>
            <a:r>
              <a:rPr lang="en-US" dirty="0"/>
              <a:t> per no,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vim </a:t>
            </a:r>
            <a:r>
              <a:rPr lang="en-US" dirty="0" err="1"/>
              <a:t>ei</a:t>
            </a:r>
            <a:r>
              <a:rPr lang="en-US" dirty="0"/>
              <a:t>. Et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vim, </a:t>
            </a:r>
            <a:r>
              <a:rPr lang="en-US" dirty="0" err="1"/>
              <a:t>vix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aliquid</a:t>
            </a:r>
            <a:r>
              <a:rPr lang="en-US" dirty="0"/>
              <a:t> </a:t>
            </a:r>
            <a:r>
              <a:rPr lang="en-US" dirty="0" err="1"/>
              <a:t>civibus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. Mel ne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,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dico</a:t>
            </a:r>
            <a:r>
              <a:rPr lang="en-US" dirty="0"/>
              <a:t> </a:t>
            </a:r>
            <a:r>
              <a:rPr lang="en-US" dirty="0" err="1"/>
              <a:t>fastidii</a:t>
            </a:r>
            <a:r>
              <a:rPr lang="en-US" dirty="0"/>
              <a:t> at pro.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persius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cum. No </a:t>
            </a:r>
            <a:r>
              <a:rPr lang="en-US" dirty="0" err="1"/>
              <a:t>eam</a:t>
            </a:r>
            <a:r>
              <a:rPr lang="en-US" dirty="0"/>
              <a:t> </a:t>
            </a:r>
            <a:r>
              <a:rPr lang="en-US" dirty="0" err="1"/>
              <a:t>latine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, ex </a:t>
            </a:r>
            <a:r>
              <a:rPr lang="en-US" dirty="0" err="1"/>
              <a:t>iuvaret</a:t>
            </a:r>
            <a:r>
              <a:rPr lang="en-US" dirty="0"/>
              <a:t> </a:t>
            </a:r>
            <a:r>
              <a:rPr lang="en-US" dirty="0" err="1"/>
              <a:t>scaevola</a:t>
            </a:r>
            <a:r>
              <a:rPr lang="en-US" dirty="0"/>
              <a:t> </a:t>
            </a:r>
            <a:r>
              <a:rPr lang="en-US" dirty="0" err="1"/>
              <a:t>sententiae</a:t>
            </a:r>
            <a:r>
              <a:rPr lang="en-US" dirty="0"/>
              <a:t> his. At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summo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iisque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ex.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inciderint</a:t>
            </a:r>
            <a:r>
              <a:rPr lang="en-US" dirty="0"/>
              <a:t> has,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at mea. Has </a:t>
            </a:r>
            <a:r>
              <a:rPr lang="en-US" dirty="0" err="1"/>
              <a:t>idque</a:t>
            </a:r>
            <a:r>
              <a:rPr lang="en-US" dirty="0"/>
              <a:t> </a:t>
            </a:r>
            <a:r>
              <a:rPr lang="en-US" dirty="0" err="1"/>
              <a:t>efficiantur</a:t>
            </a:r>
            <a:r>
              <a:rPr lang="en-US" dirty="0"/>
              <a:t> an. Qui cu </a:t>
            </a:r>
            <a:r>
              <a:rPr lang="en-US" dirty="0" err="1"/>
              <a:t>legimus</a:t>
            </a:r>
            <a:r>
              <a:rPr lang="en-US" dirty="0"/>
              <a:t> </a:t>
            </a:r>
            <a:r>
              <a:rPr lang="en-US" dirty="0" err="1"/>
              <a:t>percipitur</a:t>
            </a:r>
            <a:r>
              <a:rPr lang="en-US" dirty="0"/>
              <a:t>, </a:t>
            </a:r>
            <a:r>
              <a:rPr lang="en-US" dirty="0" err="1"/>
              <a:t>inani</a:t>
            </a:r>
            <a:r>
              <a:rPr lang="en-US" dirty="0"/>
              <a:t> </a:t>
            </a:r>
            <a:r>
              <a:rPr lang="en-US" dirty="0" err="1"/>
              <a:t>debet</a:t>
            </a:r>
            <a:r>
              <a:rPr lang="en-US" dirty="0"/>
              <a:t> vitae ad </a:t>
            </a:r>
            <a:r>
              <a:rPr lang="en-US" dirty="0" err="1"/>
              <a:t>mel</a:t>
            </a:r>
            <a:r>
              <a:rPr lang="en-US" dirty="0"/>
              <a:t>. Sit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at,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his id,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equidem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cu est.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Example List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dolor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	•	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quam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</a:t>
            </a:r>
          </a:p>
          <a:p>
            <a:pPr lvl="0"/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5858934" y="6492876"/>
            <a:ext cx="3132666" cy="285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93A4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2015 CT State Library. All rights reserved.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8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02628"/>
            <a:ext cx="91440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401"/>
            <a:ext cx="7933265" cy="15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hf hdr="0" ftr="0" dt="0"/>
  <p:txStyles>
    <p:titleStyle>
      <a:lvl1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 kern="1200">
          <a:solidFill>
            <a:srgbClr val="404040"/>
          </a:solidFill>
          <a:latin typeface="Arial"/>
          <a:ea typeface="ＭＳ Ｐゴシック" charset="-128"/>
          <a:cs typeface="ＭＳ Ｐゴシック" charset="0"/>
        </a:defRPr>
      </a:lvl1pPr>
      <a:lvl2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2pPr>
      <a:lvl3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3pPr>
      <a:lvl4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4pPr>
      <a:lvl5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rgbClr val="3E3E3E"/>
          </a:solidFill>
          <a:latin typeface="Arial"/>
          <a:ea typeface="ＭＳ Ｐゴシック" charset="-128"/>
          <a:cs typeface="ＭＳ Ｐゴシック" charset="0"/>
        </a:defRPr>
      </a:lvl1pPr>
      <a:lvl2pPr marL="5143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4D4D4D"/>
          </a:solidFill>
          <a:latin typeface="Arial"/>
          <a:ea typeface="ＭＳ Ｐゴシック" charset="-128"/>
          <a:cs typeface="Arial"/>
        </a:defRPr>
      </a:lvl2pPr>
      <a:lvl3pPr marL="684213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146175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06" y="0"/>
            <a:ext cx="2103120" cy="9144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896681"/>
            <a:ext cx="9144000" cy="38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2" r:id="rId3"/>
    <p:sldLayoutId id="2147484003" r:id="rId4"/>
    <p:sldLayoutId id="2147484004" r:id="rId5"/>
  </p:sldLayoutIdLst>
  <p:hf hdr="0" ftr="0" dt="0"/>
  <p:txStyles>
    <p:titleStyle>
      <a:lvl1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 kern="1200">
          <a:solidFill>
            <a:srgbClr val="404040"/>
          </a:solidFill>
          <a:latin typeface="Arial"/>
          <a:ea typeface="ＭＳ Ｐゴシック" charset="-128"/>
          <a:cs typeface="ＭＳ Ｐゴシック" charset="0"/>
        </a:defRPr>
      </a:lvl1pPr>
      <a:lvl2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2pPr>
      <a:lvl3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3pPr>
      <a:lvl4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4pPr>
      <a:lvl5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rgbClr val="3E3E3E"/>
          </a:solidFill>
          <a:latin typeface="Arial"/>
          <a:ea typeface="ＭＳ Ｐゴシック" charset="-128"/>
          <a:cs typeface="ＭＳ Ｐゴシック" charset="0"/>
        </a:defRPr>
      </a:lvl1pPr>
      <a:lvl2pPr marL="5143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4D4D4D"/>
          </a:solidFill>
          <a:latin typeface="Arial"/>
          <a:ea typeface="ＭＳ Ｐゴシック" charset="-128"/>
          <a:cs typeface="Arial"/>
        </a:defRPr>
      </a:lvl2pPr>
      <a:lvl3pPr marL="684213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146175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tstatelibrary.org/dld/ARPAgrants/DNP" TargetMode="External"/><Relationship Id="rId2" Type="http://schemas.openxmlformats.org/officeDocument/2006/relationships/hyperlink" Target="mailto:dawn.lavalle@ct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6th-congress/house-bill/8337/te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DBAE-84E7-46AE-B672-2FF7F18A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50" y="904126"/>
            <a:ext cx="7264400" cy="346239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CT State Library Digital Navigator Grant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E1BFC-0AA1-45E7-93E2-B54A9EBED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7049" y="4777481"/>
            <a:ext cx="5788685" cy="1335643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dirty="0">
                <a:solidFill>
                  <a:schemeClr val="tx2"/>
                </a:solidFill>
              </a:rPr>
              <a:t>Presented by the CT State Library and the Digital Navigator Project Libraries</a:t>
            </a:r>
          </a:p>
        </p:txBody>
      </p:sp>
    </p:spTree>
    <p:extLst>
      <p:ext uri="{BB962C8B-B14F-4D97-AF65-F5344CB8AC3E}">
        <p14:creationId xmlns:p14="http://schemas.microsoft.com/office/powerpoint/2010/main" val="223312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ABAC1D-5D1B-4AC9-B7B0-EDC0F0FA30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7199" y="1331516"/>
            <a:ext cx="8409311" cy="47302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9B8908-4741-4677-9BA6-0B76FCDD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Hamden Library: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Navigating Opportunity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644F-65C3-418C-90DF-316AA8B32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7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262CA-09E9-4FC8-99CB-56E12FA70C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7951" y="1241938"/>
            <a:ext cx="8846049" cy="49759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90AF4E-20E5-4F1C-8992-F24AD830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51" y="181501"/>
            <a:ext cx="6647379" cy="525462"/>
          </a:xfrm>
        </p:spPr>
        <p:txBody>
          <a:bodyPr>
            <a:noAutofit/>
          </a:bodyPr>
          <a:lstStyle/>
          <a:p>
            <a:r>
              <a:rPr lang="en-US" sz="2000" dirty="0"/>
              <a:t>Hartford Public Library: </a:t>
            </a:r>
            <a:r>
              <a:rPr lang="en-U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 Inclusion for Older Adults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3C01-A019-40C5-B228-28DF01E5A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8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87F50-E60A-48E0-BDA3-80698C6B8B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Library trustees can support their libraries by being informed and aware of the impact of the digital inequity in their communities and at the state and national level.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DLD will be recruiting members for our group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 Libraries and Partners for Digital Equity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would welcome local library board members to ensure that public libraries have a seat at the table to address digital inclusion and equity in Connecticut.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42EA1F-DAA2-49F5-BDB5-8A23016C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Why this is important, and what you can 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0C593-4B86-42D5-9CCE-2B450553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6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45058-EA19-41A3-83EC-DF1D655069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more information on CSL/DLD’s Digital Inclusion initiative, please contact Dawn La Valle at </a:t>
            </a:r>
            <a:r>
              <a:rPr lang="en-US" sz="2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dawn.lavalle@ct.gov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3"/>
              </a:rPr>
              <a:t>Digital Navigator Pilot - ARPA Grants to CT Public Libraries - LibGuides Home at Connecticut State Library, Division of Library Development (ctstatelibrary.org)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0223A-9406-497C-8FB6-2902D122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For More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0A25-4EB2-42B1-9CAD-7236E77B6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7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C3D89B-25BA-4294-B52B-2C13FE72DB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2"/>
                </a:solidFill>
              </a:rPr>
              <a:t>Christine Gauvreau, LSTA/eRate Coordinator, Digital Navigator Project Manager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Sarah Kline Morgan, Library Director, East Hartford Public Library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 err="1">
                <a:solidFill>
                  <a:schemeClr val="tx2"/>
                </a:solidFill>
              </a:rPr>
              <a:t>Maisam</a:t>
            </a:r>
            <a:r>
              <a:rPr lang="en-US" sz="2000" b="1" dirty="0">
                <a:solidFill>
                  <a:schemeClr val="tx2"/>
                </a:solidFill>
              </a:rPr>
              <a:t> Nouh, Information Technology Supervisor, The Ferguson Library, Stamford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Melissa </a:t>
            </a:r>
            <a:r>
              <a:rPr lang="en-US" sz="2000" b="1" dirty="0" err="1">
                <a:solidFill>
                  <a:schemeClr val="tx2"/>
                </a:solidFill>
              </a:rPr>
              <a:t>Canham</a:t>
            </a:r>
            <a:r>
              <a:rPr lang="en-US" sz="2000" b="1" dirty="0">
                <a:solidFill>
                  <a:schemeClr val="tx2"/>
                </a:solidFill>
              </a:rPr>
              <a:t>-Clyne, Director, Hamden Library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Julie Styles, Asst. Director of Public Services, Hartford Public Library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EE7F9-C92C-43B3-AF9E-3C71B4D5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Presenters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AF51A-F856-4BA5-818E-A8F5CE4D9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4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AD52DA-E871-463B-9F51-1C38A3C437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900" y="1286930"/>
            <a:ext cx="8216900" cy="4724400"/>
          </a:xfrm>
        </p:spPr>
        <p:txBody>
          <a:bodyPr/>
          <a:lstStyle/>
          <a:p>
            <a:r>
              <a:rPr lang="en-US" sz="3600" dirty="0"/>
              <a:t>A National and State Priority</a:t>
            </a:r>
          </a:p>
          <a:p>
            <a:endParaRPr lang="en-US" dirty="0"/>
          </a:p>
          <a:p>
            <a:r>
              <a:rPr lang="en-US" sz="2800" dirty="0"/>
              <a:t>Federal Infrastructure Investment &amp; Jobs Act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/>
              <a:t>Digital Equity Act:  $2.75 B; includes planning &amp; capacity grants that states will administer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/>
              <a:t>BEAD, the Broadband Equity, Access, &amp; Deployment Program: $42.5B (CT will get at least $100 M)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/>
              <a:t>Affordable Connectivity Program:  $14.2B  (Emergency Broadband Benefit)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85F66F-0D74-4DF2-AB2A-F6F3691D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6330"/>
            <a:ext cx="7888014" cy="756745"/>
          </a:xfrm>
        </p:spPr>
        <p:txBody>
          <a:bodyPr>
            <a:noAutofit/>
          </a:bodyPr>
          <a:lstStyle/>
          <a:p>
            <a:r>
              <a:rPr lang="en-US" sz="3600" dirty="0"/>
              <a:t>Digital Inclusion &amp; Navigation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48E2D-66D9-4128-9DCE-261573C9A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7" y="6492876"/>
            <a:ext cx="1096434" cy="285950"/>
          </a:xfrm>
        </p:spPr>
        <p:txBody>
          <a:bodyPr/>
          <a:lstStyle/>
          <a:p>
            <a:fld id="{A437DF30-579D-0B48-B009-1B5DBB3D3D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3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F81B1-7A2C-4481-899A-91FAFE0290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900" y="1061545"/>
            <a:ext cx="8216900" cy="5796455"/>
          </a:xfrm>
        </p:spPr>
        <p:txBody>
          <a:bodyPr/>
          <a:lstStyle/>
          <a:p>
            <a:r>
              <a:rPr lang="en-US" sz="2400" dirty="0"/>
              <a:t>.  .  refers to the activities necessary to ensure that all individuals and communities, including the most disadvantaged, have access to and use of Information and Communication Technologies (ICTs).  </a:t>
            </a:r>
          </a:p>
          <a:p>
            <a:endParaRPr lang="en-US" sz="2400" dirty="0"/>
          </a:p>
          <a:p>
            <a:r>
              <a:rPr lang="en-US" sz="2400" dirty="0"/>
              <a:t>This includes 5 elements: </a:t>
            </a:r>
          </a:p>
          <a:p>
            <a:r>
              <a:rPr lang="en-US" sz="2400" dirty="0"/>
              <a:t>1) affordable, robust broadband internet service; </a:t>
            </a:r>
          </a:p>
          <a:p>
            <a:r>
              <a:rPr lang="en-US" sz="2400" dirty="0"/>
              <a:t>2) internet-enabled devices that meet the needs of the user; </a:t>
            </a:r>
          </a:p>
          <a:p>
            <a:r>
              <a:rPr lang="en-US" sz="2400" dirty="0"/>
              <a:t>3) access to digital literacy training; </a:t>
            </a:r>
          </a:p>
          <a:p>
            <a:r>
              <a:rPr lang="en-US" sz="2400" dirty="0"/>
              <a:t>4) quality technical support; and </a:t>
            </a:r>
          </a:p>
          <a:p>
            <a:r>
              <a:rPr lang="en-US" sz="2400" dirty="0"/>
              <a:t>5) applications and online content designed to enable and encourage self-sufficiency, participation and collaboration.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1D4B44-F8FC-4526-B70B-7FAF774F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" y="421013"/>
            <a:ext cx="5892800" cy="525462"/>
          </a:xfrm>
        </p:spPr>
        <p:txBody>
          <a:bodyPr>
            <a:normAutofit/>
          </a:bodyPr>
          <a:lstStyle/>
          <a:p>
            <a:r>
              <a:rPr lang="en-US" sz="4400" dirty="0"/>
              <a:t>Digital Inclusion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BC7D7-5AFA-45C7-8AC8-C89ED9132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8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C43D13-923B-4858-9177-7907C66A11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900" y="1114097"/>
            <a:ext cx="8216900" cy="5378779"/>
          </a:xfrm>
        </p:spPr>
        <p:txBody>
          <a:bodyPr/>
          <a:lstStyle/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  <a:cs typeface="+mn-cs"/>
              </a:rPr>
              <a:t>National Digital Inclusion Alliance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– community of practice developing best practices for infrastructure, but also the people-to-people components and partnerships to advance toward equity as moral imperative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  <a:cs typeface="+mn-cs"/>
              </a:rPr>
              <a:t>New people-centered pilot projects in Illinois, Vermont, Salt Lake City, etc. --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promoted by library professionals and including Digital Navigator train the trainers, armies of mentors, etc. 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  <a:cs typeface="+mn-cs"/>
              </a:rPr>
              <a:t>CT State Library Digital Navigator Pilot Project Grants-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$100,00 grants to 4 libraries to demonstrate the place of libraries in the new navigation ecosystem in our state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2E036-DEE7-4666-A398-04267520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84" y="444232"/>
            <a:ext cx="5892800" cy="525462"/>
          </a:xfrm>
        </p:spPr>
        <p:txBody>
          <a:bodyPr>
            <a:normAutofit/>
          </a:bodyPr>
          <a:lstStyle/>
          <a:p>
            <a:r>
              <a:rPr lang="en-US" sz="3600" dirty="0"/>
              <a:t>Digital Navigation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F5811-77D8-4799-871C-7BDBDE6E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2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139F81-640D-4AF7-9D88-1A4AECE72D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900" y="1286930"/>
            <a:ext cx="8216900" cy="52059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23% of all CT households lack high speed internet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36% of low-income CT households lack high speed internet at home (compared to 11% of all other households)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35% of Latinx households lack wireline broadband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34% of African American do not have wireline broadband at home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29% of lower-income households with children do not have wireline broadband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45% of CT residents with a disability do not have wireline broadband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Our Responses: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Digital Navigation Pilot Projects Anchored in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Connecticut Libraries and Partners for Digital 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52A1C-5490-4296-8AAA-2739FDD6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500"/>
            <a:ext cx="7278414" cy="1105429"/>
          </a:xfrm>
        </p:spPr>
        <p:txBody>
          <a:bodyPr>
            <a:noAutofit/>
          </a:bodyPr>
          <a:lstStyle/>
          <a:p>
            <a:r>
              <a:rPr lang="en-US" sz="3200" dirty="0"/>
              <a:t>Challenge for Libraries &amp; Partners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AC264-F604-4344-ACF9-5501469B4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3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D83538-2273-4227-A149-796C8CA584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of CT: “Everyone Learns”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$435 million, 40 towns, 200 hotspots (many of hotspots will have to be libraries)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Consolidated Appropriations Act, 2021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Congress established the Emergency Broadband Connectivity Fund and allocated $3.2 billion for the Emergency Broadband Benefit Program. The aim is to connect low-income households with six months of support.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Digital Inclusion Alliance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community of practice developing best practices for infrastructure, but also the people-to-people components and partnerships to advance toward equity as moral imperative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people-centered pilot projects in Illinois, Vermont, Salt Lake City, etc. --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promoted by library professionals and including Digital Navigator train the trainers, armies of mentors, etc. </a:t>
            </a:r>
          </a:p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and Jobs Act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3391D-F0B5-424B-9034-D47E6A1E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 National and State Priority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4D61B-538B-4A75-A76F-AD555DB3E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7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91C6D7-8C07-4350-AC52-F280277272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199" y="1328081"/>
            <a:ext cx="8475919" cy="47747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43993E-72FD-4232-806E-F842071C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Hartford Public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F55BD-6074-45F7-AA3B-D9AA6DA98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EF318-5431-4A75-A7D8-78D34F08F5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199" y="1328081"/>
            <a:ext cx="8296383" cy="46736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7AC910-0B0E-4461-BE23-7572A9D6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1500"/>
            <a:ext cx="6652517" cy="665169"/>
          </a:xfrm>
        </p:spPr>
        <p:txBody>
          <a:bodyPr>
            <a:noAutofit/>
          </a:bodyPr>
          <a:lstStyle/>
          <a:p>
            <a:r>
              <a:rPr lang="en-US" sz="2000" dirty="0"/>
              <a:t>Ferguson Library, Stamford: </a:t>
            </a:r>
            <a:r>
              <a:rPr lang="en-U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Stamford Digital Navigators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FFC6-84F2-4E85-94A2-B0B4DAA6F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7DF30-579D-0B48-B009-1B5DBB3D3D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482"/>
      </p:ext>
    </p:extLst>
  </p:cSld>
  <p:clrMapOvr>
    <a:masterClrMapping/>
  </p:clrMapOvr>
</p:sld>
</file>

<file path=ppt/theme/theme1.xml><?xml version="1.0" encoding="utf-8"?>
<a:theme xmlns:a="http://schemas.openxmlformats.org/drawingml/2006/main" name="PP Cov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B2DE"/>
      </a:accent1>
      <a:accent2>
        <a:srgbClr val="FA451A"/>
      </a:accent2>
      <a:accent3>
        <a:srgbClr val="1FB031"/>
      </a:accent3>
      <a:accent4>
        <a:srgbClr val="FFC828"/>
      </a:accent4>
      <a:accent5>
        <a:srgbClr val="58185D"/>
      </a:accent5>
      <a:accent6>
        <a:srgbClr val="D30F8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efits_Blank_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B2DE"/>
      </a:accent1>
      <a:accent2>
        <a:srgbClr val="FA451A"/>
      </a:accent2>
      <a:accent3>
        <a:srgbClr val="1FB031"/>
      </a:accent3>
      <a:accent4>
        <a:srgbClr val="FFC828"/>
      </a:accent4>
      <a:accent5>
        <a:srgbClr val="58185D"/>
      </a:accent5>
      <a:accent6>
        <a:srgbClr val="D30F8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B30F33FD16B34CAA58F1E18E2776DF" ma:contentTypeVersion="15" ma:contentTypeDescription="Create a new document." ma:contentTypeScope="" ma:versionID="058f96bb4cd0dc746d5edca83564f82c">
  <xsd:schema xmlns:xsd="http://www.w3.org/2001/XMLSchema" xmlns:xs="http://www.w3.org/2001/XMLSchema" xmlns:p="http://schemas.microsoft.com/office/2006/metadata/properties" xmlns:ns1="http://schemas.microsoft.com/sharepoint/v3" xmlns:ns2="48422074-7e3b-440f-89bb-11ca9694c809" xmlns:ns3="0fb435e6-22b0-445c-904d-be41999f5336" targetNamespace="http://schemas.microsoft.com/office/2006/metadata/properties" ma:root="true" ma:fieldsID="352c9c538e5cc2c0deed5dc0eb27b8ad" ns1:_="" ns2:_="" ns3:_="">
    <xsd:import namespace="http://schemas.microsoft.com/sharepoint/v3"/>
    <xsd:import namespace="48422074-7e3b-440f-89bb-11ca9694c809"/>
    <xsd:import namespace="0fb435e6-22b0-445c-904d-be41999f53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22074-7e3b-440f-89bb-11ca9694c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435e6-22b0-445c-904d-be41999f533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0fb435e6-22b0-445c-904d-be41999f5336">
      <UserInfo>
        <DisplayName>Gauvreau, Christine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4B192ED-CEBE-41AE-8702-328261443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422074-7e3b-440f-89bb-11ca9694c809"/>
    <ds:schemaRef ds:uri="0fb435e6-22b0-445c-904d-be41999f53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3C82DF-18FB-41ED-97DC-074CB592D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C85BA3-8978-4AA1-9B3A-2067247126E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fb435e6-22b0-445c-904d-be41999f53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</TotalTime>
  <Words>750</Words>
  <Application>Microsoft Office PowerPoint</Application>
  <PresentationFormat>On-screen Show (4:3)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PP Cover</vt:lpstr>
      <vt:lpstr>Benefits_Blank_template</vt:lpstr>
      <vt:lpstr>CT State Library Digital Navigator Grant Project</vt:lpstr>
      <vt:lpstr>Presenters</vt:lpstr>
      <vt:lpstr>Digital Inclusion &amp; Navigation </vt:lpstr>
      <vt:lpstr>Digital Inclusion</vt:lpstr>
      <vt:lpstr>Digital Navigation</vt:lpstr>
      <vt:lpstr>Challenge for Libraries &amp; Partners </vt:lpstr>
      <vt:lpstr>A National and State Priority</vt:lpstr>
      <vt:lpstr>East Hartford Public Library</vt:lpstr>
      <vt:lpstr>Ferguson Library, Stamford: Stamford Digital Navigators</vt:lpstr>
      <vt:lpstr>Hamden Library: Navigating Opportunity</vt:lpstr>
      <vt:lpstr>Hartford Public Library: Digital Inclusion for Older Adults</vt:lpstr>
      <vt:lpstr>Why this is important, and what you can do.</vt:lpstr>
      <vt:lpstr>For More Information</vt:lpstr>
    </vt:vector>
  </TitlesOfParts>
  <Company>Cigna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Latorra, Gail E      W1CS</dc:creator>
  <cp:lastModifiedBy>DawnLaValle</cp:lastModifiedBy>
  <cp:revision>269</cp:revision>
  <cp:lastPrinted>2013-01-08T01:09:57Z</cp:lastPrinted>
  <dcterms:created xsi:type="dcterms:W3CDTF">2013-12-06T22:22:13Z</dcterms:created>
  <dcterms:modified xsi:type="dcterms:W3CDTF">2021-12-09T14:32:56Z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0x0101009DB30F33FD16B34CAA58F1E18E2776DF</vt:lpwstr>
  </property>
  <property fmtid="{D5CDD505-2E9C-101B-9397-08002B2CF9AE}" pid="3" name="Order">
    <vt:r8>1935100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</Properties>
</file>