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92D144-0967-464F-ADE6-0C4A01AF5409}" v="2" dt="2022-11-03T00:06:48.0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92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ureen Sullivan" userId="7115ab037bf07ce7" providerId="LiveId" clId="{7092D144-0967-464F-ADE6-0C4A01AF5409}"/>
    <pc:docChg chg="custSel modSld">
      <pc:chgData name="Maureen Sullivan" userId="7115ab037bf07ce7" providerId="LiveId" clId="{7092D144-0967-464F-ADE6-0C4A01AF5409}" dt="2022-11-03T00:06:48.046" v="163" actId="20577"/>
      <pc:docMkLst>
        <pc:docMk/>
      </pc:docMkLst>
      <pc:sldChg chg="modSp mod">
        <pc:chgData name="Maureen Sullivan" userId="7115ab037bf07ce7" providerId="LiveId" clId="{7092D144-0967-464F-ADE6-0C4A01AF5409}" dt="2022-11-03T00:06:48.046" v="163" actId="20577"/>
        <pc:sldMkLst>
          <pc:docMk/>
          <pc:sldMk cId="3556777428" sldId="265"/>
        </pc:sldMkLst>
        <pc:spChg chg="mod">
          <ac:chgData name="Maureen Sullivan" userId="7115ab037bf07ce7" providerId="LiveId" clId="{7092D144-0967-464F-ADE6-0C4A01AF5409}" dt="2022-11-02T12:19:17.734" v="12" actId="122"/>
          <ac:spMkLst>
            <pc:docMk/>
            <pc:sldMk cId="3556777428" sldId="265"/>
            <ac:spMk id="2" creationId="{A80AF2CF-CFCB-0526-CCC9-857B0C62E735}"/>
          </ac:spMkLst>
        </pc:spChg>
        <pc:spChg chg="mod">
          <ac:chgData name="Maureen Sullivan" userId="7115ab037bf07ce7" providerId="LiveId" clId="{7092D144-0967-464F-ADE6-0C4A01AF5409}" dt="2022-11-03T00:06:48.046" v="163" actId="20577"/>
          <ac:spMkLst>
            <pc:docMk/>
            <pc:sldMk cId="3556777428" sldId="265"/>
            <ac:spMk id="3" creationId="{D14BA15D-953E-A970-BC92-291CB77670F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libguides.ctstatelibrary.org/dl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D772C-8A06-4124-8974-89D441484180}"/>
              </a:ext>
            </a:extLst>
          </p:cNvPr>
          <p:cNvSpPr>
            <a:spLocks noGrp="1"/>
          </p:cNvSpPr>
          <p:nvPr>
            <p:ph type="ctrTitle"/>
          </p:nvPr>
        </p:nvSpPr>
        <p:spPr/>
        <p:txBody>
          <a:bodyPr/>
          <a:lstStyle/>
          <a:p>
            <a:r>
              <a:rPr lang="en-US" sz="4800" b="1" dirty="0"/>
              <a:t>LIBRARY STRATEGIC PLANNING</a:t>
            </a:r>
          </a:p>
        </p:txBody>
      </p:sp>
      <p:sp>
        <p:nvSpPr>
          <p:cNvPr id="3" name="Subtitle 2">
            <a:extLst>
              <a:ext uri="{FF2B5EF4-FFF2-40B4-BE49-F238E27FC236}">
                <a16:creationId xmlns:a16="http://schemas.microsoft.com/office/drawing/2014/main" id="{D6319548-1D01-4C8A-A6D2-D2C39D6E61B2}"/>
              </a:ext>
            </a:extLst>
          </p:cNvPr>
          <p:cNvSpPr>
            <a:spLocks noGrp="1"/>
          </p:cNvSpPr>
          <p:nvPr>
            <p:ph type="subTitle" idx="1"/>
          </p:nvPr>
        </p:nvSpPr>
        <p:spPr/>
        <p:txBody>
          <a:bodyPr>
            <a:normAutofit lnSpcReduction="10000"/>
          </a:bodyPr>
          <a:lstStyle/>
          <a:p>
            <a:r>
              <a:rPr lang="en-US" dirty="0">
                <a:solidFill>
                  <a:schemeClr val="accent2">
                    <a:lumMod val="75000"/>
                  </a:schemeClr>
                </a:solidFill>
              </a:rPr>
              <a:t>Association of Connecticut Library Boards Presentation</a:t>
            </a:r>
          </a:p>
          <a:p>
            <a:r>
              <a:rPr lang="en-US" dirty="0">
                <a:solidFill>
                  <a:schemeClr val="accent2">
                    <a:lumMod val="75000"/>
                  </a:schemeClr>
                </a:solidFill>
              </a:rPr>
              <a:t>Featuring Maureen Sullivan</a:t>
            </a:r>
          </a:p>
          <a:p>
            <a:r>
              <a:rPr lang="en-US" dirty="0">
                <a:solidFill>
                  <a:schemeClr val="accent2">
                    <a:lumMod val="75000"/>
                  </a:schemeClr>
                </a:solidFill>
              </a:rPr>
              <a:t>November 2, 2022</a:t>
            </a:r>
          </a:p>
        </p:txBody>
      </p:sp>
    </p:spTree>
    <p:extLst>
      <p:ext uri="{BB962C8B-B14F-4D97-AF65-F5344CB8AC3E}">
        <p14:creationId xmlns:p14="http://schemas.microsoft.com/office/powerpoint/2010/main" val="2444146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AF2CF-CFCB-0526-CCC9-857B0C62E735}"/>
              </a:ext>
            </a:extLst>
          </p:cNvPr>
          <p:cNvSpPr>
            <a:spLocks noGrp="1"/>
          </p:cNvSpPr>
          <p:nvPr>
            <p:ph type="title"/>
          </p:nvPr>
        </p:nvSpPr>
        <p:spPr/>
        <p:txBody>
          <a:bodyPr/>
          <a:lstStyle/>
          <a:p>
            <a:pPr algn="ctr"/>
            <a:r>
              <a:rPr lang="en-US" b="1" dirty="0"/>
              <a:t>Resources</a:t>
            </a:r>
          </a:p>
        </p:txBody>
      </p:sp>
      <p:sp>
        <p:nvSpPr>
          <p:cNvPr id="3" name="Content Placeholder 2">
            <a:extLst>
              <a:ext uri="{FF2B5EF4-FFF2-40B4-BE49-F238E27FC236}">
                <a16:creationId xmlns:a16="http://schemas.microsoft.com/office/drawing/2014/main" id="{D14BA15D-953E-A970-BC92-291CB77670FD}"/>
              </a:ext>
            </a:extLst>
          </p:cNvPr>
          <p:cNvSpPr>
            <a:spLocks noGrp="1"/>
          </p:cNvSpPr>
          <p:nvPr>
            <p:ph idx="1"/>
          </p:nvPr>
        </p:nvSpPr>
        <p:spPr/>
        <p:txBody>
          <a:bodyPr>
            <a:normAutofit/>
          </a:bodyPr>
          <a:lstStyle/>
          <a:p>
            <a:pPr marL="0" indent="0">
              <a:buNone/>
            </a:pPr>
            <a:r>
              <a:rPr lang="en-US" sz="3200" dirty="0"/>
              <a:t>The CT State Library site has resources on strategic planning and many other subjects.</a:t>
            </a:r>
          </a:p>
          <a:p>
            <a:pPr marL="0" indent="0">
              <a:buNone/>
            </a:pPr>
            <a:endParaRPr lang="en-US" sz="3200" dirty="0"/>
          </a:p>
          <a:p>
            <a:pPr marL="0" indent="0">
              <a:buNone/>
            </a:pPr>
            <a:r>
              <a:rPr lang="en-US" sz="3200">
                <a:hlinkClick r:id="rId2"/>
              </a:rPr>
              <a:t>https://libguides.ctstatelibrary.org/dld</a:t>
            </a:r>
            <a:endParaRPr lang="en-US" sz="3200"/>
          </a:p>
          <a:p>
            <a:pPr marL="0" indent="0">
              <a:buNone/>
            </a:pPr>
            <a:endParaRPr lang="en-US" sz="3200"/>
          </a:p>
          <a:p>
            <a:pPr marL="0" indent="0">
              <a:buNone/>
            </a:pPr>
            <a:endParaRPr lang="en-US" sz="3200" dirty="0"/>
          </a:p>
        </p:txBody>
      </p:sp>
    </p:spTree>
    <p:extLst>
      <p:ext uri="{BB962C8B-B14F-4D97-AF65-F5344CB8AC3E}">
        <p14:creationId xmlns:p14="http://schemas.microsoft.com/office/powerpoint/2010/main" val="3556777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EF7EB-8331-411C-A65D-739B46DBA262}"/>
              </a:ext>
            </a:extLst>
          </p:cNvPr>
          <p:cNvSpPr>
            <a:spLocks noGrp="1"/>
          </p:cNvSpPr>
          <p:nvPr>
            <p:ph type="title"/>
          </p:nvPr>
        </p:nvSpPr>
        <p:spPr/>
        <p:txBody>
          <a:bodyPr/>
          <a:lstStyle/>
          <a:p>
            <a:r>
              <a:rPr lang="en-US" b="1" dirty="0"/>
              <a:t>What is strategy?</a:t>
            </a:r>
          </a:p>
        </p:txBody>
      </p:sp>
      <p:sp>
        <p:nvSpPr>
          <p:cNvPr id="3" name="Content Placeholder 2">
            <a:extLst>
              <a:ext uri="{FF2B5EF4-FFF2-40B4-BE49-F238E27FC236}">
                <a16:creationId xmlns:a16="http://schemas.microsoft.com/office/drawing/2014/main" id="{1FAAC10D-E134-4B66-B14D-90263375A603}"/>
              </a:ext>
            </a:extLst>
          </p:cNvPr>
          <p:cNvSpPr>
            <a:spLocks noGrp="1"/>
          </p:cNvSpPr>
          <p:nvPr>
            <p:ph idx="1"/>
          </p:nvPr>
        </p:nvSpPr>
        <p:spPr/>
        <p:txBody>
          <a:bodyPr>
            <a:normAutofit/>
          </a:bodyPr>
          <a:lstStyle/>
          <a:p>
            <a:pPr marL="0" indent="0">
              <a:buNone/>
            </a:pPr>
            <a:r>
              <a:rPr lang="en-US" sz="2400" dirty="0"/>
              <a:t>Strategy means consciously choosing to be very clear about the direction of an organization in response to the key trends and developments in its dynamic external environment. </a:t>
            </a:r>
          </a:p>
          <a:p>
            <a:pPr marL="0" indent="0">
              <a:buNone/>
            </a:pPr>
            <a:r>
              <a:rPr lang="en-US" sz="2400" dirty="0"/>
              <a:t>Strategy involves making careful choices about what work activities, program, and services will have meaning and make a difference for constituents and customers.</a:t>
            </a:r>
          </a:p>
          <a:p>
            <a:pPr marL="0" indent="0">
              <a:buNone/>
            </a:pPr>
            <a:r>
              <a:rPr lang="en-US" sz="2400" dirty="0"/>
              <a:t>Strategy drives continuous improvement to ensure progress toward achievement of purpose and goals.</a:t>
            </a:r>
          </a:p>
        </p:txBody>
      </p:sp>
    </p:spTree>
    <p:extLst>
      <p:ext uri="{BB962C8B-B14F-4D97-AF65-F5344CB8AC3E}">
        <p14:creationId xmlns:p14="http://schemas.microsoft.com/office/powerpoint/2010/main" val="331798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A94D0-2FE2-4FBC-A0D6-44B5BEA4EB4C}"/>
              </a:ext>
            </a:extLst>
          </p:cNvPr>
          <p:cNvSpPr>
            <a:spLocks noGrp="1"/>
          </p:cNvSpPr>
          <p:nvPr>
            <p:ph type="title"/>
          </p:nvPr>
        </p:nvSpPr>
        <p:spPr/>
        <p:txBody>
          <a:bodyPr/>
          <a:lstStyle/>
          <a:p>
            <a:r>
              <a:rPr lang="en-US" b="1" dirty="0"/>
              <a:t>Effective deployment of strategy involves:</a:t>
            </a:r>
          </a:p>
        </p:txBody>
      </p:sp>
      <p:sp>
        <p:nvSpPr>
          <p:cNvPr id="3" name="Content Placeholder 2">
            <a:extLst>
              <a:ext uri="{FF2B5EF4-FFF2-40B4-BE49-F238E27FC236}">
                <a16:creationId xmlns:a16="http://schemas.microsoft.com/office/drawing/2014/main" id="{B308A5FA-EA00-43AB-9433-A4D1D43A8D7F}"/>
              </a:ext>
            </a:extLst>
          </p:cNvPr>
          <p:cNvSpPr>
            <a:spLocks noGrp="1"/>
          </p:cNvSpPr>
          <p:nvPr>
            <p:ph idx="1"/>
          </p:nvPr>
        </p:nvSpPr>
        <p:spPr/>
        <p:txBody>
          <a:bodyPr/>
          <a:lstStyle/>
          <a:p>
            <a:r>
              <a:rPr lang="en-US" dirty="0"/>
              <a:t>Focusing the whole organization on becoming the best it can be</a:t>
            </a:r>
          </a:p>
          <a:p>
            <a:r>
              <a:rPr lang="en-US" dirty="0"/>
              <a:t>Motivating staff by communicating the value of the vision and the strategy to achieve it</a:t>
            </a:r>
          </a:p>
          <a:p>
            <a:r>
              <a:rPr lang="en-US" dirty="0"/>
              <a:t>Sustaining enthusiasm and commitment</a:t>
            </a:r>
          </a:p>
          <a:p>
            <a:r>
              <a:rPr lang="en-US" dirty="0"/>
              <a:t>Encouraging and supporting individual and team contributions</a:t>
            </a:r>
          </a:p>
          <a:p>
            <a:r>
              <a:rPr lang="en-US" dirty="0"/>
              <a:t>Allocating resources in alignment with strategic intent</a:t>
            </a:r>
          </a:p>
          <a:p>
            <a:r>
              <a:rPr lang="en-US" dirty="0"/>
              <a:t>Continual monitoring of the forces for change in the external environment</a:t>
            </a:r>
          </a:p>
          <a:p>
            <a:r>
              <a:rPr lang="en-US" dirty="0"/>
              <a:t>Ensuring alignment of effort across and throughout the library organization. </a:t>
            </a:r>
          </a:p>
        </p:txBody>
      </p:sp>
    </p:spTree>
    <p:extLst>
      <p:ext uri="{BB962C8B-B14F-4D97-AF65-F5344CB8AC3E}">
        <p14:creationId xmlns:p14="http://schemas.microsoft.com/office/powerpoint/2010/main" val="2454527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F9652-225C-4000-96AB-3D00C3BD35A3}"/>
              </a:ext>
            </a:extLst>
          </p:cNvPr>
          <p:cNvSpPr>
            <a:spLocks noGrp="1"/>
          </p:cNvSpPr>
          <p:nvPr>
            <p:ph type="title"/>
          </p:nvPr>
        </p:nvSpPr>
        <p:spPr/>
        <p:txBody>
          <a:bodyPr/>
          <a:lstStyle/>
          <a:p>
            <a:r>
              <a:rPr lang="en-US" b="1" dirty="0"/>
              <a:t>What is a strategic plan?</a:t>
            </a:r>
          </a:p>
        </p:txBody>
      </p:sp>
      <p:sp>
        <p:nvSpPr>
          <p:cNvPr id="3" name="Content Placeholder 2">
            <a:extLst>
              <a:ext uri="{FF2B5EF4-FFF2-40B4-BE49-F238E27FC236}">
                <a16:creationId xmlns:a16="http://schemas.microsoft.com/office/drawing/2014/main" id="{9271B915-44CC-4520-A4E7-C9A55E05E450}"/>
              </a:ext>
            </a:extLst>
          </p:cNvPr>
          <p:cNvSpPr>
            <a:spLocks noGrp="1"/>
          </p:cNvSpPr>
          <p:nvPr>
            <p:ph idx="1"/>
          </p:nvPr>
        </p:nvSpPr>
        <p:spPr/>
        <p:txBody>
          <a:bodyPr/>
          <a:lstStyle/>
          <a:p>
            <a:pPr marL="0" indent="0">
              <a:buNone/>
            </a:pPr>
            <a:r>
              <a:rPr lang="en-US" dirty="0"/>
              <a:t>A strategic plan is a document that describes how an organization will execute its chosen strategy. It includes what work will be undertaken and how that work will be done. It is an essential management tool for organizational performance.</a:t>
            </a:r>
          </a:p>
          <a:p>
            <a:pPr marL="0" indent="0">
              <a:buNone/>
            </a:pPr>
            <a:r>
              <a:rPr lang="en-US" dirty="0"/>
              <a:t>Key components include:</a:t>
            </a:r>
          </a:p>
          <a:p>
            <a:r>
              <a:rPr lang="en-US" dirty="0"/>
              <a:t>Mission</a:t>
            </a:r>
          </a:p>
          <a:p>
            <a:r>
              <a:rPr lang="en-US" dirty="0"/>
              <a:t>Vision </a:t>
            </a:r>
          </a:p>
          <a:p>
            <a:r>
              <a:rPr lang="en-US" dirty="0"/>
              <a:t>Values</a:t>
            </a:r>
          </a:p>
          <a:p>
            <a:r>
              <a:rPr lang="en-US" dirty="0"/>
              <a:t>Strategic initiatives or directions</a:t>
            </a:r>
          </a:p>
          <a:p>
            <a:r>
              <a:rPr lang="en-US" dirty="0"/>
              <a:t>Goals and objectives</a:t>
            </a:r>
          </a:p>
          <a:p>
            <a:r>
              <a:rPr lang="en-US" dirty="0"/>
              <a:t>Indicators or measure of success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59606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DCB68-9FA1-432F-A142-D4BBFD417FB8}"/>
              </a:ext>
            </a:extLst>
          </p:cNvPr>
          <p:cNvSpPr>
            <a:spLocks noGrp="1"/>
          </p:cNvSpPr>
          <p:nvPr>
            <p:ph type="title"/>
          </p:nvPr>
        </p:nvSpPr>
        <p:spPr/>
        <p:txBody>
          <a:bodyPr/>
          <a:lstStyle/>
          <a:p>
            <a:r>
              <a:rPr lang="en-US" b="1" dirty="0">
                <a:solidFill>
                  <a:srgbClr val="7030A0"/>
                </a:solidFill>
              </a:rPr>
              <a:t>Key components defined</a:t>
            </a:r>
          </a:p>
        </p:txBody>
      </p:sp>
      <p:sp>
        <p:nvSpPr>
          <p:cNvPr id="3" name="Content Placeholder 2">
            <a:extLst>
              <a:ext uri="{FF2B5EF4-FFF2-40B4-BE49-F238E27FC236}">
                <a16:creationId xmlns:a16="http://schemas.microsoft.com/office/drawing/2014/main" id="{2E741CF6-C761-4F2C-A54E-5180E75644A3}"/>
              </a:ext>
            </a:extLst>
          </p:cNvPr>
          <p:cNvSpPr>
            <a:spLocks noGrp="1"/>
          </p:cNvSpPr>
          <p:nvPr>
            <p:ph idx="1"/>
          </p:nvPr>
        </p:nvSpPr>
        <p:spPr>
          <a:xfrm>
            <a:off x="677334" y="1749528"/>
            <a:ext cx="8596668" cy="4298934"/>
          </a:xfrm>
        </p:spPr>
        <p:txBody>
          <a:bodyPr/>
          <a:lstStyle/>
          <a:p>
            <a:pPr marL="0" indent="0">
              <a:buNone/>
            </a:pPr>
            <a:r>
              <a:rPr lang="en-US" dirty="0">
                <a:solidFill>
                  <a:srgbClr val="7030A0"/>
                </a:solidFill>
              </a:rPr>
              <a:t>Mission:	</a:t>
            </a:r>
            <a:r>
              <a:rPr lang="en-US" dirty="0">
                <a:solidFill>
                  <a:srgbClr val="0070C0"/>
                </a:solidFill>
              </a:rPr>
              <a:t>the purpose of an organization. Effective missions are brief, memorable, and describe the purpose of the organization.</a:t>
            </a:r>
          </a:p>
          <a:p>
            <a:pPr marL="0" indent="0">
              <a:buNone/>
            </a:pPr>
            <a:r>
              <a:rPr lang="en-US" dirty="0">
                <a:solidFill>
                  <a:srgbClr val="7030A0"/>
                </a:solidFill>
              </a:rPr>
              <a:t>Vision: </a:t>
            </a:r>
            <a:r>
              <a:rPr lang="en-US" dirty="0">
                <a:solidFill>
                  <a:srgbClr val="0070C0"/>
                </a:solidFill>
              </a:rPr>
              <a:t>describes aspirations, what the organization hopes to become in the future. Effective visions are compelling, vivid, galvanizing, and aspirational.</a:t>
            </a:r>
          </a:p>
          <a:p>
            <a:pPr marL="0" indent="0">
              <a:buNone/>
            </a:pPr>
            <a:r>
              <a:rPr lang="en-US" dirty="0">
                <a:solidFill>
                  <a:srgbClr val="7030A0"/>
                </a:solidFill>
              </a:rPr>
              <a:t>Values: </a:t>
            </a:r>
            <a:r>
              <a:rPr lang="en-US" dirty="0">
                <a:solidFill>
                  <a:srgbClr val="0070C0"/>
                </a:solidFill>
              </a:rPr>
              <a:t>the guiding principles of an organization.</a:t>
            </a:r>
          </a:p>
          <a:p>
            <a:pPr marL="0" indent="0">
              <a:buNone/>
            </a:pPr>
            <a:r>
              <a:rPr lang="en-US" dirty="0">
                <a:solidFill>
                  <a:srgbClr val="7030A0"/>
                </a:solidFill>
              </a:rPr>
              <a:t>Strategic Directions: </a:t>
            </a:r>
            <a:r>
              <a:rPr lang="en-US" dirty="0">
                <a:solidFill>
                  <a:srgbClr val="0070C0"/>
                </a:solidFill>
              </a:rPr>
              <a:t>key areas of focus. They are broad areas in which goals are developed.</a:t>
            </a:r>
          </a:p>
          <a:p>
            <a:pPr marL="0" indent="0">
              <a:buNone/>
            </a:pPr>
            <a:r>
              <a:rPr lang="en-US" dirty="0">
                <a:solidFill>
                  <a:srgbClr val="7030A0"/>
                </a:solidFill>
              </a:rPr>
              <a:t>Goals:</a:t>
            </a:r>
            <a:r>
              <a:rPr lang="en-US" dirty="0">
                <a:solidFill>
                  <a:srgbClr val="0070C0"/>
                </a:solidFill>
              </a:rPr>
              <a:t>	statements of what the organization sets out to accomplish. </a:t>
            </a:r>
          </a:p>
          <a:p>
            <a:pPr marL="0" indent="0">
              <a:buNone/>
            </a:pPr>
            <a:r>
              <a:rPr lang="en-US" dirty="0">
                <a:solidFill>
                  <a:srgbClr val="7030A0"/>
                </a:solidFill>
              </a:rPr>
              <a:t>Objectives: </a:t>
            </a:r>
            <a:r>
              <a:rPr lang="en-US" dirty="0">
                <a:solidFill>
                  <a:srgbClr val="0070C0"/>
                </a:solidFill>
              </a:rPr>
              <a:t>action steps to take to achieve a goal.</a:t>
            </a:r>
          </a:p>
          <a:p>
            <a:pPr marL="0" indent="0">
              <a:buNone/>
            </a:pPr>
            <a:r>
              <a:rPr lang="en-US" dirty="0">
                <a:solidFill>
                  <a:srgbClr val="7030A0"/>
                </a:solidFill>
              </a:rPr>
              <a:t>Success indicators: </a:t>
            </a:r>
            <a:r>
              <a:rPr lang="en-US" dirty="0">
                <a:solidFill>
                  <a:srgbClr val="0070C0"/>
                </a:solidFill>
              </a:rPr>
              <a:t>brief descriptions of the conditions that will exist when a goal has been achieved.</a:t>
            </a:r>
            <a:endParaRPr lang="en-US" dirty="0">
              <a:solidFill>
                <a:srgbClr val="7030A0"/>
              </a:solidFill>
            </a:endParaRPr>
          </a:p>
        </p:txBody>
      </p:sp>
    </p:spTree>
    <p:extLst>
      <p:ext uri="{BB962C8B-B14F-4D97-AF65-F5344CB8AC3E}">
        <p14:creationId xmlns:p14="http://schemas.microsoft.com/office/powerpoint/2010/main" val="3567061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65C43-A67D-45A4-B41A-BF5AF8DE0812}"/>
              </a:ext>
            </a:extLst>
          </p:cNvPr>
          <p:cNvSpPr>
            <a:spLocks noGrp="1"/>
          </p:cNvSpPr>
          <p:nvPr>
            <p:ph type="title"/>
          </p:nvPr>
        </p:nvSpPr>
        <p:spPr/>
        <p:txBody>
          <a:bodyPr/>
          <a:lstStyle/>
          <a:p>
            <a:r>
              <a:rPr lang="en-US" b="1" dirty="0">
                <a:solidFill>
                  <a:srgbClr val="7030A0"/>
                </a:solidFill>
              </a:rPr>
              <a:t>Getting Started</a:t>
            </a:r>
          </a:p>
        </p:txBody>
      </p:sp>
      <p:sp>
        <p:nvSpPr>
          <p:cNvPr id="3" name="Content Placeholder 2">
            <a:extLst>
              <a:ext uri="{FF2B5EF4-FFF2-40B4-BE49-F238E27FC236}">
                <a16:creationId xmlns:a16="http://schemas.microsoft.com/office/drawing/2014/main" id="{626E7892-31FE-4D32-AD68-A4BCCD1AE143}"/>
              </a:ext>
            </a:extLst>
          </p:cNvPr>
          <p:cNvSpPr>
            <a:spLocks noGrp="1"/>
          </p:cNvSpPr>
          <p:nvPr>
            <p:ph idx="1"/>
          </p:nvPr>
        </p:nvSpPr>
        <p:spPr/>
        <p:txBody>
          <a:bodyPr/>
          <a:lstStyle/>
          <a:p>
            <a:pPr marL="0" indent="0">
              <a:buNone/>
            </a:pPr>
            <a:r>
              <a:rPr lang="en-US" dirty="0"/>
              <a:t>Clarify roles and responsibilities</a:t>
            </a:r>
          </a:p>
          <a:p>
            <a:pPr marL="0" indent="0">
              <a:buNone/>
            </a:pPr>
            <a:r>
              <a:rPr lang="en-US" dirty="0"/>
              <a:t>Determine the need for external help, hire a consultant?</a:t>
            </a:r>
          </a:p>
          <a:p>
            <a:pPr marL="0" indent="0">
              <a:buNone/>
            </a:pPr>
            <a:r>
              <a:rPr lang="en-US" dirty="0"/>
              <a:t>Outline the key steps in the process</a:t>
            </a:r>
          </a:p>
          <a:p>
            <a:pPr marL="0" indent="0">
              <a:buNone/>
            </a:pPr>
            <a:r>
              <a:rPr lang="en-US" dirty="0"/>
              <a:t>Prepare an initial timetable.</a:t>
            </a:r>
          </a:p>
          <a:p>
            <a:pPr marL="0" indent="0">
              <a:buNone/>
            </a:pPr>
            <a:r>
              <a:rPr lang="en-US" dirty="0"/>
              <a:t>Decide how the process will be led – the director? A subcommittee of the Board?</a:t>
            </a:r>
          </a:p>
          <a:p>
            <a:pPr marL="0" indent="0">
              <a:buNone/>
            </a:pPr>
            <a:r>
              <a:rPr lang="en-US" dirty="0"/>
              <a:t>	a planning team comprised of staff?</a:t>
            </a:r>
          </a:p>
          <a:p>
            <a:pPr marL="0" indent="0">
              <a:buNone/>
            </a:pPr>
            <a:r>
              <a:rPr lang="en-US" dirty="0"/>
              <a:t>Determine the stakeholders.</a:t>
            </a:r>
          </a:p>
          <a:p>
            <a:pPr marL="0" indent="0">
              <a:buNone/>
            </a:pPr>
            <a:r>
              <a:rPr lang="en-US" dirty="0"/>
              <a:t>Consider how to engage stakeholders, listen to the voice of the community.</a:t>
            </a:r>
          </a:p>
          <a:p>
            <a:pPr marL="0" indent="0">
              <a:buNone/>
            </a:pPr>
            <a:r>
              <a:rPr lang="en-US" dirty="0"/>
              <a:t>Plan how best to involve and engage staff.</a:t>
            </a:r>
          </a:p>
          <a:p>
            <a:pPr marL="0" indent="0">
              <a:buNone/>
            </a:pPr>
            <a:endParaRPr lang="en-US" dirty="0"/>
          </a:p>
        </p:txBody>
      </p:sp>
    </p:spTree>
    <p:extLst>
      <p:ext uri="{BB962C8B-B14F-4D97-AF65-F5344CB8AC3E}">
        <p14:creationId xmlns:p14="http://schemas.microsoft.com/office/powerpoint/2010/main" val="3207867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9F432-FE32-4BB4-B6EA-9DF9C32B32A8}"/>
              </a:ext>
            </a:extLst>
          </p:cNvPr>
          <p:cNvSpPr>
            <a:spLocks noGrp="1"/>
          </p:cNvSpPr>
          <p:nvPr>
            <p:ph type="title"/>
          </p:nvPr>
        </p:nvSpPr>
        <p:spPr/>
        <p:txBody>
          <a:bodyPr/>
          <a:lstStyle/>
          <a:p>
            <a:r>
              <a:rPr lang="en-US" b="1" dirty="0">
                <a:solidFill>
                  <a:srgbClr val="7030A0"/>
                </a:solidFill>
              </a:rPr>
              <a:t>Strategic Planning: An Appreciative Inquiry Approach</a:t>
            </a:r>
          </a:p>
        </p:txBody>
      </p:sp>
      <p:sp>
        <p:nvSpPr>
          <p:cNvPr id="3" name="Content Placeholder 2">
            <a:extLst>
              <a:ext uri="{FF2B5EF4-FFF2-40B4-BE49-F238E27FC236}">
                <a16:creationId xmlns:a16="http://schemas.microsoft.com/office/drawing/2014/main" id="{12E07083-4D2C-4B85-A16F-95B1E6C882BD}"/>
              </a:ext>
            </a:extLst>
          </p:cNvPr>
          <p:cNvSpPr>
            <a:spLocks noGrp="1"/>
          </p:cNvSpPr>
          <p:nvPr>
            <p:ph idx="1"/>
          </p:nvPr>
        </p:nvSpPr>
        <p:spPr/>
        <p:txBody>
          <a:bodyPr>
            <a:normAutofit/>
          </a:bodyPr>
          <a:lstStyle/>
          <a:p>
            <a:pPr marL="0" indent="0">
              <a:buNone/>
            </a:pPr>
            <a:r>
              <a:rPr lang="en-US" sz="2400" dirty="0">
                <a:solidFill>
                  <a:srgbClr val="7030A0"/>
                </a:solidFill>
              </a:rPr>
              <a:t>STRENGTHS: </a:t>
            </a:r>
            <a:r>
              <a:rPr lang="en-US" sz="2000" dirty="0">
                <a:solidFill>
                  <a:srgbClr val="0070C0"/>
                </a:solidFill>
              </a:rPr>
              <a:t>what the library does well, what works, its assets, capabilities.		</a:t>
            </a:r>
            <a:r>
              <a:rPr lang="en-US" sz="2000" i="1" dirty="0">
                <a:solidFill>
                  <a:srgbClr val="C00000"/>
                </a:solidFill>
              </a:rPr>
              <a:t>What can we build on?</a:t>
            </a:r>
            <a:endParaRPr lang="en-US" sz="2400" i="1" dirty="0">
              <a:solidFill>
                <a:srgbClr val="C00000"/>
              </a:solidFill>
            </a:endParaRPr>
          </a:p>
          <a:p>
            <a:pPr marL="0" indent="0">
              <a:buNone/>
            </a:pPr>
            <a:r>
              <a:rPr lang="en-US" sz="2400" dirty="0">
                <a:solidFill>
                  <a:srgbClr val="7030A0"/>
                </a:solidFill>
              </a:rPr>
              <a:t>OPPORTUNITIES: </a:t>
            </a:r>
            <a:r>
              <a:rPr lang="en-US" sz="2000" dirty="0">
                <a:solidFill>
                  <a:srgbClr val="0070C0"/>
                </a:solidFill>
              </a:rPr>
              <a:t>places where the library can make a difference, innovate, and contribute.	</a:t>
            </a:r>
            <a:r>
              <a:rPr lang="en-US" sz="2000" i="1" dirty="0">
                <a:solidFill>
                  <a:srgbClr val="C00000"/>
                </a:solidFill>
              </a:rPr>
              <a:t>What are our stakeholders asking for?</a:t>
            </a:r>
            <a:endParaRPr lang="en-US" sz="2400" i="1" dirty="0">
              <a:solidFill>
                <a:srgbClr val="C00000"/>
              </a:solidFill>
            </a:endParaRPr>
          </a:p>
          <a:p>
            <a:pPr marL="0" indent="0">
              <a:buNone/>
            </a:pPr>
            <a:r>
              <a:rPr lang="en-US" sz="2400" dirty="0">
                <a:solidFill>
                  <a:srgbClr val="7030A0"/>
                </a:solidFill>
              </a:rPr>
              <a:t>ASPIRATIONS: </a:t>
            </a:r>
            <a:r>
              <a:rPr lang="en-US" sz="2000" dirty="0">
                <a:solidFill>
                  <a:srgbClr val="0070C0"/>
                </a:solidFill>
              </a:rPr>
              <a:t>hopes and dreams for the future. 		</a:t>
            </a:r>
            <a:r>
              <a:rPr lang="en-US" sz="2000" i="1" dirty="0">
                <a:solidFill>
                  <a:srgbClr val="C00000"/>
                </a:solidFill>
              </a:rPr>
              <a:t>What do we care deeply about?</a:t>
            </a:r>
            <a:endParaRPr lang="en-US" sz="2400" dirty="0">
              <a:solidFill>
                <a:srgbClr val="7030A0"/>
              </a:solidFill>
            </a:endParaRPr>
          </a:p>
          <a:p>
            <a:pPr marL="0" indent="0">
              <a:buNone/>
            </a:pPr>
            <a:r>
              <a:rPr lang="en-US" sz="2400" dirty="0">
                <a:solidFill>
                  <a:srgbClr val="7030A0"/>
                </a:solidFill>
              </a:rPr>
              <a:t>RESULTS: </a:t>
            </a:r>
            <a:r>
              <a:rPr lang="en-US" sz="2000" dirty="0">
                <a:solidFill>
                  <a:srgbClr val="0070C0"/>
                </a:solidFill>
              </a:rPr>
              <a:t>what we most want to accomplish. 			</a:t>
            </a:r>
            <a:r>
              <a:rPr lang="en-US" sz="2000" i="1" dirty="0">
                <a:solidFill>
                  <a:srgbClr val="C00000"/>
                </a:solidFill>
              </a:rPr>
              <a:t>How will we know when we are succeeding?</a:t>
            </a:r>
            <a:endParaRPr lang="en-US" sz="2400" dirty="0">
              <a:solidFill>
                <a:srgbClr val="7030A0"/>
              </a:solidFill>
            </a:endParaRPr>
          </a:p>
        </p:txBody>
      </p:sp>
    </p:spTree>
    <p:extLst>
      <p:ext uri="{BB962C8B-B14F-4D97-AF65-F5344CB8AC3E}">
        <p14:creationId xmlns:p14="http://schemas.microsoft.com/office/powerpoint/2010/main" val="597001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5E653-F9C9-4FA4-B4C7-470272EF2575}"/>
              </a:ext>
            </a:extLst>
          </p:cNvPr>
          <p:cNvSpPr>
            <a:spLocks noGrp="1"/>
          </p:cNvSpPr>
          <p:nvPr>
            <p:ph type="title"/>
          </p:nvPr>
        </p:nvSpPr>
        <p:spPr/>
        <p:txBody>
          <a:bodyPr/>
          <a:lstStyle/>
          <a:p>
            <a:r>
              <a:rPr lang="en-US" b="1" dirty="0"/>
              <a:t>Role and Work of a Library Board</a:t>
            </a:r>
          </a:p>
        </p:txBody>
      </p:sp>
      <p:sp>
        <p:nvSpPr>
          <p:cNvPr id="3" name="Content Placeholder 2">
            <a:extLst>
              <a:ext uri="{FF2B5EF4-FFF2-40B4-BE49-F238E27FC236}">
                <a16:creationId xmlns:a16="http://schemas.microsoft.com/office/drawing/2014/main" id="{3580A330-5F60-496E-94A1-3EC39B75E9C7}"/>
              </a:ext>
            </a:extLst>
          </p:cNvPr>
          <p:cNvSpPr>
            <a:spLocks noGrp="1"/>
          </p:cNvSpPr>
          <p:nvPr>
            <p:ph idx="1"/>
          </p:nvPr>
        </p:nvSpPr>
        <p:spPr/>
        <p:txBody>
          <a:bodyPr/>
          <a:lstStyle/>
          <a:p>
            <a:pPr marL="0" indent="0">
              <a:buNone/>
            </a:pPr>
            <a:endParaRPr lang="en-US" dirty="0">
              <a:solidFill>
                <a:srgbClr val="7030A0"/>
              </a:solidFill>
            </a:endParaRPr>
          </a:p>
          <a:p>
            <a:pPr marL="0" indent="0">
              <a:buNone/>
            </a:pPr>
            <a:r>
              <a:rPr lang="en-US" sz="2000" dirty="0">
                <a:solidFill>
                  <a:srgbClr val="7030A0"/>
                </a:solidFill>
              </a:rPr>
              <a:t>Ensure that the library has an effective strategic plan. </a:t>
            </a:r>
          </a:p>
          <a:p>
            <a:pPr marL="0" indent="0">
              <a:buNone/>
            </a:pPr>
            <a:r>
              <a:rPr lang="en-US" sz="2000" dirty="0">
                <a:solidFill>
                  <a:srgbClr val="7030A0"/>
                </a:solidFill>
              </a:rPr>
              <a:t>Work with the library director to develop an effective process to create the plan.</a:t>
            </a:r>
          </a:p>
          <a:p>
            <a:pPr marL="0" indent="0">
              <a:buNone/>
            </a:pPr>
            <a:r>
              <a:rPr lang="en-US" sz="2000" dirty="0">
                <a:solidFill>
                  <a:srgbClr val="7030A0"/>
                </a:solidFill>
              </a:rPr>
              <a:t>Review the mission, set the future direction of the library.</a:t>
            </a:r>
          </a:p>
          <a:p>
            <a:pPr marL="0" indent="0">
              <a:buNone/>
            </a:pPr>
            <a:r>
              <a:rPr lang="en-US" sz="2000" dirty="0">
                <a:solidFill>
                  <a:srgbClr val="7030A0"/>
                </a:solidFill>
              </a:rPr>
              <a:t>Approve the strategic plan.</a:t>
            </a:r>
          </a:p>
          <a:p>
            <a:pPr marL="0" indent="0">
              <a:buNone/>
            </a:pPr>
            <a:r>
              <a:rPr lang="en-US" sz="2000" dirty="0">
                <a:solidFill>
                  <a:srgbClr val="7030A0"/>
                </a:solidFill>
              </a:rPr>
              <a:t>Provide the resources needed.</a:t>
            </a:r>
          </a:p>
          <a:p>
            <a:pPr marL="0" indent="0">
              <a:buNone/>
            </a:pPr>
            <a:r>
              <a:rPr lang="en-US" sz="2000" dirty="0">
                <a:solidFill>
                  <a:srgbClr val="7030A0"/>
                </a:solidFill>
              </a:rPr>
              <a:t>Delegate the responsibility to implement the plan to the library director.</a:t>
            </a:r>
          </a:p>
          <a:p>
            <a:pPr marL="0" indent="0">
              <a:buNone/>
            </a:pPr>
            <a:r>
              <a:rPr lang="en-US" sz="2000" dirty="0">
                <a:solidFill>
                  <a:srgbClr val="7030A0"/>
                </a:solidFill>
              </a:rPr>
              <a:t>Support the library director. </a:t>
            </a:r>
          </a:p>
        </p:txBody>
      </p:sp>
    </p:spTree>
    <p:extLst>
      <p:ext uri="{BB962C8B-B14F-4D97-AF65-F5344CB8AC3E}">
        <p14:creationId xmlns:p14="http://schemas.microsoft.com/office/powerpoint/2010/main" val="2122907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3BC7F-8E6F-9185-A3D7-FD60363A6755}"/>
              </a:ext>
            </a:extLst>
          </p:cNvPr>
          <p:cNvSpPr>
            <a:spLocks noGrp="1"/>
          </p:cNvSpPr>
          <p:nvPr>
            <p:ph type="title"/>
          </p:nvPr>
        </p:nvSpPr>
        <p:spPr>
          <a:xfrm flipV="1">
            <a:off x="677334" y="512618"/>
            <a:ext cx="8596668" cy="96982"/>
          </a:xfrm>
        </p:spPr>
        <p:txBody>
          <a:bodyPr>
            <a:normAutofit fontScale="90000"/>
          </a:bodyPr>
          <a:lstStyle/>
          <a:p>
            <a:endParaRPr lang="en-US" sz="4000" b="1" dirty="0">
              <a:solidFill>
                <a:srgbClr val="00B0F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575FE2B-5EAC-75F8-AC26-A6EE33CBB836}"/>
              </a:ext>
            </a:extLst>
          </p:cNvPr>
          <p:cNvSpPr>
            <a:spLocks noGrp="1"/>
          </p:cNvSpPr>
          <p:nvPr>
            <p:ph idx="1"/>
          </p:nvPr>
        </p:nvSpPr>
        <p:spPr/>
        <p:txBody>
          <a:bodyPr>
            <a:normAutofit/>
          </a:bodyPr>
          <a:lstStyle/>
          <a:p>
            <a:pPr marL="0" indent="0" algn="ctr">
              <a:buNone/>
            </a:pPr>
            <a:r>
              <a:rPr lang="en-US" sz="4000" b="1" dirty="0">
                <a:solidFill>
                  <a:srgbClr val="00B0F0"/>
                </a:solidFill>
                <a:latin typeface="Arial" panose="020B0604020202020204" pitchFamily="34" charset="0"/>
                <a:cs typeface="Arial" panose="020B0604020202020204" pitchFamily="34" charset="0"/>
              </a:rPr>
              <a:t>Q &amp; A and Discussion</a:t>
            </a:r>
            <a:endParaRPr lang="en-US" sz="4000" dirty="0"/>
          </a:p>
        </p:txBody>
      </p:sp>
    </p:spTree>
    <p:extLst>
      <p:ext uri="{BB962C8B-B14F-4D97-AF65-F5344CB8AC3E}">
        <p14:creationId xmlns:p14="http://schemas.microsoft.com/office/powerpoint/2010/main" val="36551734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136</TotalTime>
  <Words>626</Words>
  <Application>Microsoft Office PowerPoint</Application>
  <PresentationFormat>Widescreen</PresentationFormat>
  <Paragraphs>62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LIBRARY STRATEGIC PLANNING</vt:lpstr>
      <vt:lpstr>What is strategy?</vt:lpstr>
      <vt:lpstr>Effective deployment of strategy involves:</vt:lpstr>
      <vt:lpstr>What is a strategic plan?</vt:lpstr>
      <vt:lpstr>Key components defined</vt:lpstr>
      <vt:lpstr>Getting Started</vt:lpstr>
      <vt:lpstr>Strategic Planning: An Appreciative Inquiry Approach</vt:lpstr>
      <vt:lpstr>Role and Work of a Library Board</vt:lpstr>
      <vt:lpstr>PowerPoint Presentation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LIBRARY STRATEGIC PLANNING</dc:title>
  <dc:creator>Maureen Sullivan</dc:creator>
  <cp:lastModifiedBy>Maureen Sullivan</cp:lastModifiedBy>
  <cp:revision>7</cp:revision>
  <dcterms:created xsi:type="dcterms:W3CDTF">2022-11-01T16:58:51Z</dcterms:created>
  <dcterms:modified xsi:type="dcterms:W3CDTF">2022-11-03T00:06:48Z</dcterms:modified>
</cp:coreProperties>
</file>