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73" r:id="rId9"/>
    <p:sldId id="263" r:id="rId10"/>
    <p:sldId id="264" r:id="rId11"/>
    <p:sldId id="265" r:id="rId12"/>
    <p:sldId id="266" r:id="rId13"/>
    <p:sldId id="267" r:id="rId14"/>
    <p:sldId id="268" r:id="rId15"/>
    <p:sldId id="269" r:id="rId16"/>
    <p:sldId id="270" r:id="rId17"/>
    <p:sldId id="271" r:id="rId18"/>
    <p:sldId id="272" r:id="rId1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F4827F-3F45-4A7A-B52F-30625D253179}" v="10" dt="2020-11-16T14:30:11.0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7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Valle, Dawn" userId="78bb9247-2843-4ec6-80b2-2b7337a1f594" providerId="ADAL" clId="{7AF4827F-3F45-4A7A-B52F-30625D253179}"/>
    <pc:docChg chg="undo custSel addSld delSld modSld">
      <pc:chgData name="LaValle, Dawn" userId="78bb9247-2843-4ec6-80b2-2b7337a1f594" providerId="ADAL" clId="{7AF4827F-3F45-4A7A-B52F-30625D253179}" dt="2020-11-16T14:30:15.501" v="35" actId="14100"/>
      <pc:docMkLst>
        <pc:docMk/>
      </pc:docMkLst>
      <pc:sldChg chg="modSp">
        <pc:chgData name="LaValle, Dawn" userId="78bb9247-2843-4ec6-80b2-2b7337a1f594" providerId="ADAL" clId="{7AF4827F-3F45-4A7A-B52F-30625D253179}" dt="2020-11-16T14:27:57.374" v="27" actId="14100"/>
        <pc:sldMkLst>
          <pc:docMk/>
          <pc:sldMk cId="0" sldId="270"/>
        </pc:sldMkLst>
        <pc:spChg chg="mod">
          <ac:chgData name="LaValle, Dawn" userId="78bb9247-2843-4ec6-80b2-2b7337a1f594" providerId="ADAL" clId="{7AF4827F-3F45-4A7A-B52F-30625D253179}" dt="2020-11-16T14:27:57.374" v="27" actId="14100"/>
          <ac:spMkLst>
            <pc:docMk/>
            <pc:sldMk cId="0" sldId="270"/>
            <ac:spMk id="3" creationId="{00000000-0000-0000-0000-000000000000}"/>
          </ac:spMkLst>
        </pc:spChg>
      </pc:sldChg>
      <pc:sldChg chg="modSp">
        <pc:chgData name="LaValle, Dawn" userId="78bb9247-2843-4ec6-80b2-2b7337a1f594" providerId="ADAL" clId="{7AF4827F-3F45-4A7A-B52F-30625D253179}" dt="2020-11-16T14:28:25.405" v="31" actId="20577"/>
        <pc:sldMkLst>
          <pc:docMk/>
          <pc:sldMk cId="0" sldId="271"/>
        </pc:sldMkLst>
        <pc:spChg chg="mod">
          <ac:chgData name="LaValle, Dawn" userId="78bb9247-2843-4ec6-80b2-2b7337a1f594" providerId="ADAL" clId="{7AF4827F-3F45-4A7A-B52F-30625D253179}" dt="2020-11-16T14:28:25.405" v="31" actId="20577"/>
          <ac:spMkLst>
            <pc:docMk/>
            <pc:sldMk cId="0" sldId="271"/>
            <ac:spMk id="3" creationId="{00000000-0000-0000-0000-000000000000}"/>
          </ac:spMkLst>
        </pc:spChg>
      </pc:sldChg>
      <pc:sldChg chg="addSp modSp add del">
        <pc:chgData name="LaValle, Dawn" userId="78bb9247-2843-4ec6-80b2-2b7337a1f594" providerId="ADAL" clId="{7AF4827F-3F45-4A7A-B52F-30625D253179}" dt="2020-11-16T14:24:15.493" v="4" actId="2696"/>
        <pc:sldMkLst>
          <pc:docMk/>
          <pc:sldMk cId="346947142" sldId="273"/>
        </pc:sldMkLst>
        <pc:spChg chg="add mod">
          <ac:chgData name="LaValle, Dawn" userId="78bb9247-2843-4ec6-80b2-2b7337a1f594" providerId="ADAL" clId="{7AF4827F-3F45-4A7A-B52F-30625D253179}" dt="2020-11-16T14:24:06.728" v="3" actId="14100"/>
          <ac:spMkLst>
            <pc:docMk/>
            <pc:sldMk cId="346947142" sldId="273"/>
            <ac:spMk id="2" creationId="{58F0DE3E-21A4-48CB-B7AE-0A97D2FF7DB5}"/>
          </ac:spMkLst>
        </pc:spChg>
      </pc:sldChg>
      <pc:sldChg chg="addSp delSp modSp add mod setBg">
        <pc:chgData name="LaValle, Dawn" userId="78bb9247-2843-4ec6-80b2-2b7337a1f594" providerId="ADAL" clId="{7AF4827F-3F45-4A7A-B52F-30625D253179}" dt="2020-11-16T14:30:15.501" v="35" actId="14100"/>
        <pc:sldMkLst>
          <pc:docMk/>
          <pc:sldMk cId="3873057479" sldId="273"/>
        </pc:sldMkLst>
        <pc:spChg chg="add del">
          <ac:chgData name="LaValle, Dawn" userId="78bb9247-2843-4ec6-80b2-2b7337a1f594" providerId="ADAL" clId="{7AF4827F-3F45-4A7A-B52F-30625D253179}" dt="2020-11-16T14:25:38.734" v="8" actId="26606"/>
          <ac:spMkLst>
            <pc:docMk/>
            <pc:sldMk cId="3873057479" sldId="273"/>
            <ac:spMk id="7" creationId="{32BC26D8-82FB-445E-AA49-62A77D7C1EE0}"/>
          </ac:spMkLst>
        </pc:spChg>
        <pc:spChg chg="add del">
          <ac:chgData name="LaValle, Dawn" userId="78bb9247-2843-4ec6-80b2-2b7337a1f594" providerId="ADAL" clId="{7AF4827F-3F45-4A7A-B52F-30625D253179}" dt="2020-11-16T14:25:38.734" v="8" actId="26606"/>
          <ac:spMkLst>
            <pc:docMk/>
            <pc:sldMk cId="3873057479" sldId="273"/>
            <ac:spMk id="9" creationId="{CB44330D-EA18-4254-AA95-EB49948539B8}"/>
          </ac:spMkLst>
        </pc:spChg>
        <pc:spChg chg="add del">
          <ac:chgData name="LaValle, Dawn" userId="78bb9247-2843-4ec6-80b2-2b7337a1f594" providerId="ADAL" clId="{7AF4827F-3F45-4A7A-B52F-30625D253179}" dt="2020-11-16T14:25:40.924" v="10" actId="26606"/>
          <ac:spMkLst>
            <pc:docMk/>
            <pc:sldMk cId="3873057479" sldId="273"/>
            <ac:spMk id="11" creationId="{29FDB030-9B49-4CED-8CCD-4D99382388AC}"/>
          </ac:spMkLst>
        </pc:spChg>
        <pc:spChg chg="add del">
          <ac:chgData name="LaValle, Dawn" userId="78bb9247-2843-4ec6-80b2-2b7337a1f594" providerId="ADAL" clId="{7AF4827F-3F45-4A7A-B52F-30625D253179}" dt="2020-11-16T14:25:40.924" v="10" actId="26606"/>
          <ac:spMkLst>
            <pc:docMk/>
            <pc:sldMk cId="3873057479" sldId="273"/>
            <ac:spMk id="12" creationId="{F3060C83-F051-4F0E-ABAD-AA0DFC48B218}"/>
          </ac:spMkLst>
        </pc:spChg>
        <pc:spChg chg="add del">
          <ac:chgData name="LaValle, Dawn" userId="78bb9247-2843-4ec6-80b2-2b7337a1f594" providerId="ADAL" clId="{7AF4827F-3F45-4A7A-B52F-30625D253179}" dt="2020-11-16T14:25:40.924" v="10" actId="26606"/>
          <ac:spMkLst>
            <pc:docMk/>
            <pc:sldMk cId="3873057479" sldId="273"/>
            <ac:spMk id="13" creationId="{3783CA14-24A1-485C-8B30-D6A5D87987AD}"/>
          </ac:spMkLst>
        </pc:spChg>
        <pc:spChg chg="add del">
          <ac:chgData name="LaValle, Dawn" userId="78bb9247-2843-4ec6-80b2-2b7337a1f594" providerId="ADAL" clId="{7AF4827F-3F45-4A7A-B52F-30625D253179}" dt="2020-11-16T14:25:40.924" v="10" actId="26606"/>
          <ac:spMkLst>
            <pc:docMk/>
            <pc:sldMk cId="3873057479" sldId="273"/>
            <ac:spMk id="14" creationId="{83C98ABE-055B-441F-B07E-44F97F083C39}"/>
          </ac:spMkLst>
        </pc:spChg>
        <pc:spChg chg="add del">
          <ac:chgData name="LaValle, Dawn" userId="78bb9247-2843-4ec6-80b2-2b7337a1f594" providerId="ADAL" clId="{7AF4827F-3F45-4A7A-B52F-30625D253179}" dt="2020-11-16T14:25:40.924" v="10" actId="26606"/>
          <ac:spMkLst>
            <pc:docMk/>
            <pc:sldMk cId="3873057479" sldId="273"/>
            <ac:spMk id="15" creationId="{9A97C86A-04D6-40F7-AE84-31AB43E6A846}"/>
          </ac:spMkLst>
        </pc:spChg>
        <pc:spChg chg="add del">
          <ac:chgData name="LaValle, Dawn" userId="78bb9247-2843-4ec6-80b2-2b7337a1f594" providerId="ADAL" clId="{7AF4827F-3F45-4A7A-B52F-30625D253179}" dt="2020-11-16T14:25:40.924" v="10" actId="26606"/>
          <ac:spMkLst>
            <pc:docMk/>
            <pc:sldMk cId="3873057479" sldId="273"/>
            <ac:spMk id="17" creationId="{FF9F2414-84E8-453E-B1F3-389FDE8192D9}"/>
          </ac:spMkLst>
        </pc:spChg>
        <pc:spChg chg="add del">
          <ac:chgData name="LaValle, Dawn" userId="78bb9247-2843-4ec6-80b2-2b7337a1f594" providerId="ADAL" clId="{7AF4827F-3F45-4A7A-B52F-30625D253179}" dt="2020-11-16T14:25:40.924" v="10" actId="26606"/>
          <ac:spMkLst>
            <pc:docMk/>
            <pc:sldMk cId="3873057479" sldId="273"/>
            <ac:spMk id="19" creationId="{3ECA69A1-7536-43AC-85EF-C7106179F5ED}"/>
          </ac:spMkLst>
        </pc:spChg>
        <pc:spChg chg="add del">
          <ac:chgData name="LaValle, Dawn" userId="78bb9247-2843-4ec6-80b2-2b7337a1f594" providerId="ADAL" clId="{7AF4827F-3F45-4A7A-B52F-30625D253179}" dt="2020-11-16T14:25:43.856" v="12" actId="26606"/>
          <ac:spMkLst>
            <pc:docMk/>
            <pc:sldMk cId="3873057479" sldId="273"/>
            <ac:spMk id="21" creationId="{01D0AF59-99C3-4251-AB9A-C966C6AD4400}"/>
          </ac:spMkLst>
        </pc:spChg>
        <pc:spChg chg="add del">
          <ac:chgData name="LaValle, Dawn" userId="78bb9247-2843-4ec6-80b2-2b7337a1f594" providerId="ADAL" clId="{7AF4827F-3F45-4A7A-B52F-30625D253179}" dt="2020-11-16T14:25:43.856" v="12" actId="26606"/>
          <ac:spMkLst>
            <pc:docMk/>
            <pc:sldMk cId="3873057479" sldId="273"/>
            <ac:spMk id="22" creationId="{1855405F-37A2-4869-9154-F8BE3BECE6C3}"/>
          </ac:spMkLst>
        </pc:spChg>
        <pc:spChg chg="add del">
          <ac:chgData name="LaValle, Dawn" userId="78bb9247-2843-4ec6-80b2-2b7337a1f594" providerId="ADAL" clId="{7AF4827F-3F45-4A7A-B52F-30625D253179}" dt="2020-11-16T14:25:45.912" v="14" actId="26606"/>
          <ac:spMkLst>
            <pc:docMk/>
            <pc:sldMk cId="3873057479" sldId="273"/>
            <ac:spMk id="24" creationId="{B9FF99BD-075F-4761-A995-6FC574BD25EA}"/>
          </ac:spMkLst>
        </pc:spChg>
        <pc:spChg chg="add del">
          <ac:chgData name="LaValle, Dawn" userId="78bb9247-2843-4ec6-80b2-2b7337a1f594" providerId="ADAL" clId="{7AF4827F-3F45-4A7A-B52F-30625D253179}" dt="2020-11-16T14:25:45.912" v="14" actId="26606"/>
          <ac:spMkLst>
            <pc:docMk/>
            <pc:sldMk cId="3873057479" sldId="273"/>
            <ac:spMk id="25" creationId="{A7B21A54-9BA3-4EA9-B460-5A829ADD9051}"/>
          </ac:spMkLst>
        </pc:spChg>
        <pc:spChg chg="add del">
          <ac:chgData name="LaValle, Dawn" userId="78bb9247-2843-4ec6-80b2-2b7337a1f594" providerId="ADAL" clId="{7AF4827F-3F45-4A7A-B52F-30625D253179}" dt="2020-11-16T14:25:45.912" v="14" actId="26606"/>
          <ac:spMkLst>
            <pc:docMk/>
            <pc:sldMk cId="3873057479" sldId="273"/>
            <ac:spMk id="26" creationId="{6FA8F714-B9D8-488A-8CCA-E9948FF913A9}"/>
          </ac:spMkLst>
        </pc:spChg>
        <pc:spChg chg="add del">
          <ac:chgData name="LaValle, Dawn" userId="78bb9247-2843-4ec6-80b2-2b7337a1f594" providerId="ADAL" clId="{7AF4827F-3F45-4A7A-B52F-30625D253179}" dt="2020-11-16T14:25:46.779" v="16" actId="26606"/>
          <ac:spMkLst>
            <pc:docMk/>
            <pc:sldMk cId="3873057479" sldId="273"/>
            <ac:spMk id="28" creationId="{01D0AF59-99C3-4251-AB9A-C966C6AD4400}"/>
          </ac:spMkLst>
        </pc:spChg>
        <pc:spChg chg="add del">
          <ac:chgData name="LaValle, Dawn" userId="78bb9247-2843-4ec6-80b2-2b7337a1f594" providerId="ADAL" clId="{7AF4827F-3F45-4A7A-B52F-30625D253179}" dt="2020-11-16T14:25:46.779" v="16" actId="26606"/>
          <ac:spMkLst>
            <pc:docMk/>
            <pc:sldMk cId="3873057479" sldId="273"/>
            <ac:spMk id="29" creationId="{1855405F-37A2-4869-9154-F8BE3BECE6C3}"/>
          </ac:spMkLst>
        </pc:spChg>
        <pc:spChg chg="add del">
          <ac:chgData name="LaValle, Dawn" userId="78bb9247-2843-4ec6-80b2-2b7337a1f594" providerId="ADAL" clId="{7AF4827F-3F45-4A7A-B52F-30625D253179}" dt="2020-11-16T14:25:48.539" v="18" actId="26606"/>
          <ac:spMkLst>
            <pc:docMk/>
            <pc:sldMk cId="3873057479" sldId="273"/>
            <ac:spMk id="31" creationId="{32BC26D8-82FB-445E-AA49-62A77D7C1EE0}"/>
          </ac:spMkLst>
        </pc:spChg>
        <pc:spChg chg="add del">
          <ac:chgData name="LaValle, Dawn" userId="78bb9247-2843-4ec6-80b2-2b7337a1f594" providerId="ADAL" clId="{7AF4827F-3F45-4A7A-B52F-30625D253179}" dt="2020-11-16T14:25:48.539" v="18" actId="26606"/>
          <ac:spMkLst>
            <pc:docMk/>
            <pc:sldMk cId="3873057479" sldId="273"/>
            <ac:spMk id="32" creationId="{CB44330D-EA18-4254-AA95-EB49948539B8}"/>
          </ac:spMkLst>
        </pc:spChg>
        <pc:spChg chg="add del">
          <ac:chgData name="LaValle, Dawn" userId="78bb9247-2843-4ec6-80b2-2b7337a1f594" providerId="ADAL" clId="{7AF4827F-3F45-4A7A-B52F-30625D253179}" dt="2020-11-16T14:28:56.179" v="32" actId="26606"/>
          <ac:spMkLst>
            <pc:docMk/>
            <pc:sldMk cId="3873057479" sldId="273"/>
            <ac:spMk id="34" creationId="{F3060C83-F051-4F0E-ABAD-AA0DFC48B218}"/>
          </ac:spMkLst>
        </pc:spChg>
        <pc:spChg chg="add del">
          <ac:chgData name="LaValle, Dawn" userId="78bb9247-2843-4ec6-80b2-2b7337a1f594" providerId="ADAL" clId="{7AF4827F-3F45-4A7A-B52F-30625D253179}" dt="2020-11-16T14:28:56.179" v="32" actId="26606"/>
          <ac:spMkLst>
            <pc:docMk/>
            <pc:sldMk cId="3873057479" sldId="273"/>
            <ac:spMk id="35" creationId="{83C98ABE-055B-441F-B07E-44F97F083C39}"/>
          </ac:spMkLst>
        </pc:spChg>
        <pc:spChg chg="add del">
          <ac:chgData name="LaValle, Dawn" userId="78bb9247-2843-4ec6-80b2-2b7337a1f594" providerId="ADAL" clId="{7AF4827F-3F45-4A7A-B52F-30625D253179}" dt="2020-11-16T14:28:56.179" v="32" actId="26606"/>
          <ac:spMkLst>
            <pc:docMk/>
            <pc:sldMk cId="3873057479" sldId="273"/>
            <ac:spMk id="36" creationId="{29FDB030-9B49-4CED-8CCD-4D99382388AC}"/>
          </ac:spMkLst>
        </pc:spChg>
        <pc:spChg chg="add del">
          <ac:chgData name="LaValle, Dawn" userId="78bb9247-2843-4ec6-80b2-2b7337a1f594" providerId="ADAL" clId="{7AF4827F-3F45-4A7A-B52F-30625D253179}" dt="2020-11-16T14:28:56.179" v="32" actId="26606"/>
          <ac:spMkLst>
            <pc:docMk/>
            <pc:sldMk cId="3873057479" sldId="273"/>
            <ac:spMk id="37" creationId="{3783CA14-24A1-485C-8B30-D6A5D87987AD}"/>
          </ac:spMkLst>
        </pc:spChg>
        <pc:spChg chg="add del">
          <ac:chgData name="LaValle, Dawn" userId="78bb9247-2843-4ec6-80b2-2b7337a1f594" providerId="ADAL" clId="{7AF4827F-3F45-4A7A-B52F-30625D253179}" dt="2020-11-16T14:28:56.179" v="32" actId="26606"/>
          <ac:spMkLst>
            <pc:docMk/>
            <pc:sldMk cId="3873057479" sldId="273"/>
            <ac:spMk id="38" creationId="{9A97C86A-04D6-40F7-AE84-31AB43E6A846}"/>
          </ac:spMkLst>
        </pc:spChg>
        <pc:spChg chg="add del">
          <ac:chgData name="LaValle, Dawn" userId="78bb9247-2843-4ec6-80b2-2b7337a1f594" providerId="ADAL" clId="{7AF4827F-3F45-4A7A-B52F-30625D253179}" dt="2020-11-16T14:28:56.179" v="32" actId="26606"/>
          <ac:spMkLst>
            <pc:docMk/>
            <pc:sldMk cId="3873057479" sldId="273"/>
            <ac:spMk id="39" creationId="{FF9F2414-84E8-453E-B1F3-389FDE8192D9}"/>
          </ac:spMkLst>
        </pc:spChg>
        <pc:spChg chg="add del">
          <ac:chgData name="LaValle, Dawn" userId="78bb9247-2843-4ec6-80b2-2b7337a1f594" providerId="ADAL" clId="{7AF4827F-3F45-4A7A-B52F-30625D253179}" dt="2020-11-16T14:28:56.179" v="32" actId="26606"/>
          <ac:spMkLst>
            <pc:docMk/>
            <pc:sldMk cId="3873057479" sldId="273"/>
            <ac:spMk id="40" creationId="{3ECA69A1-7536-43AC-85EF-C7106179F5ED}"/>
          </ac:spMkLst>
        </pc:spChg>
        <pc:picChg chg="add mod">
          <ac:chgData name="LaValle, Dawn" userId="78bb9247-2843-4ec6-80b2-2b7337a1f594" providerId="ADAL" clId="{7AF4827F-3F45-4A7A-B52F-30625D253179}" dt="2020-11-16T14:28:56.179" v="32" actId="26606"/>
          <ac:picMkLst>
            <pc:docMk/>
            <pc:sldMk cId="3873057479" sldId="273"/>
            <ac:picMk id="2" creationId="{6297F783-E3B9-473C-A0E7-37B17088661D}"/>
          </ac:picMkLst>
        </pc:picChg>
        <pc:picChg chg="add">
          <ac:chgData name="LaValle, Dawn" userId="78bb9247-2843-4ec6-80b2-2b7337a1f594" providerId="ADAL" clId="{7AF4827F-3F45-4A7A-B52F-30625D253179}" dt="2020-11-16T14:29:59.177" v="33"/>
          <ac:picMkLst>
            <pc:docMk/>
            <pc:sldMk cId="3873057479" sldId="273"/>
            <ac:picMk id="30" creationId="{B9D39678-A0C1-4B92-92DC-2B0B353F6586}"/>
          </ac:picMkLst>
        </pc:picChg>
        <pc:picChg chg="add mod">
          <ac:chgData name="LaValle, Dawn" userId="78bb9247-2843-4ec6-80b2-2b7337a1f594" providerId="ADAL" clId="{7AF4827F-3F45-4A7A-B52F-30625D253179}" dt="2020-11-16T14:30:15.501" v="35" actId="14100"/>
          <ac:picMkLst>
            <pc:docMk/>
            <pc:sldMk cId="3873057479" sldId="273"/>
            <ac:picMk id="33" creationId="{089A1153-5E58-45B7-8FED-19EC60B2B00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CF04FADA-257A-41E2-9A97-73BF5E7F9BF7}" type="datetimeFigureOut">
              <a:rPr lang="en-US" smtClean="0"/>
              <a:pPr/>
              <a:t>11/16/2020</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D247F7C3-AA2E-42DA-9BD8-04F5053031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7F7C3-AA2E-42DA-9BD8-04F50530319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6DF79F-A332-4655-B970-65FC40E16F09}" type="datetimeFigureOut">
              <a:rPr lang="en-US" smtClean="0"/>
              <a:pPr/>
              <a:t>11/16/2020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AC431-B208-4124-8E13-6677690BD8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6DF79F-A332-4655-B970-65FC40E16F09}" type="datetimeFigureOut">
              <a:rPr lang="en-US" smtClean="0"/>
              <a:pPr/>
              <a:t>11/16/2020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AC431-B208-4124-8E13-6677690BD8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Dawn.lavalle@ct.gov" TargetMode="External"/><Relationship Id="rId2" Type="http://schemas.openxmlformats.org/officeDocument/2006/relationships/hyperlink" Target="mailto:info@aclb.org"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emf"/><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1904999"/>
          </a:xfrm>
        </p:spPr>
        <p:txBody>
          <a:bodyPr>
            <a:normAutofit/>
          </a:bodyPr>
          <a:lstStyle/>
          <a:p>
            <a:br>
              <a:rPr lang="en-US" dirty="0"/>
            </a:br>
            <a:r>
              <a:rPr lang="en-US" dirty="0"/>
              <a:t> </a:t>
            </a:r>
            <a:r>
              <a:rPr lang="en-US" sz="6600" b="1" dirty="0">
                <a:solidFill>
                  <a:schemeClr val="tx2">
                    <a:lumMod val="75000"/>
                  </a:schemeClr>
                </a:solidFill>
              </a:rPr>
              <a:t>Being a Library Board </a:t>
            </a:r>
          </a:p>
        </p:txBody>
      </p:sp>
      <p:sp>
        <p:nvSpPr>
          <p:cNvPr id="3" name="Subtitle 2"/>
          <p:cNvSpPr>
            <a:spLocks noGrp="1"/>
          </p:cNvSpPr>
          <p:nvPr>
            <p:ph type="subTitle" idx="1"/>
          </p:nvPr>
        </p:nvSpPr>
        <p:spPr>
          <a:xfrm>
            <a:off x="1371600" y="3124200"/>
            <a:ext cx="6553200" cy="1295400"/>
          </a:xfrm>
        </p:spPr>
        <p:txBody>
          <a:bodyPr>
            <a:noAutofit/>
          </a:bodyPr>
          <a:lstStyle/>
          <a:p>
            <a:r>
              <a:rPr lang="en-US" sz="5400" dirty="0">
                <a:solidFill>
                  <a:schemeClr val="tx1"/>
                </a:solidFill>
              </a:rPr>
              <a:t>Board Basics</a:t>
            </a:r>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sp>
        <p:nvSpPr>
          <p:cNvPr id="5" name="Rectangle 4"/>
          <p:cNvSpPr/>
          <p:nvPr/>
        </p:nvSpPr>
        <p:spPr>
          <a:xfrm rot="10800000" flipV="1">
            <a:off x="1752600" y="5730980"/>
            <a:ext cx="2514600" cy="923330"/>
          </a:xfrm>
          <a:prstGeom prst="rect">
            <a:avLst/>
          </a:prstGeom>
        </p:spPr>
        <p:txBody>
          <a:bodyPr wrap="square">
            <a:spAutoFit/>
          </a:bodyPr>
          <a:lstStyle/>
          <a:p>
            <a:r>
              <a:rPr lang="en-US" dirty="0"/>
              <a:t>Association of Connecticut Library Boards </a:t>
            </a:r>
          </a:p>
        </p:txBody>
      </p:sp>
      <p:pic>
        <p:nvPicPr>
          <p:cNvPr id="6" name="Picture 5"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Fundraising and Advocacy</a:t>
            </a:r>
          </a:p>
        </p:txBody>
      </p:sp>
      <p:sp>
        <p:nvSpPr>
          <p:cNvPr id="3" name="Content Placeholder 2"/>
          <p:cNvSpPr>
            <a:spLocks noGrp="1"/>
          </p:cNvSpPr>
          <p:nvPr>
            <p:ph idx="1"/>
          </p:nvPr>
        </p:nvSpPr>
        <p:spPr>
          <a:xfrm>
            <a:off x="457200" y="1143000"/>
            <a:ext cx="8229600" cy="4419600"/>
          </a:xfrm>
        </p:spPr>
        <p:txBody>
          <a:bodyPr>
            <a:normAutofit lnSpcReduction="10000"/>
          </a:bodyPr>
          <a:lstStyle/>
          <a:p>
            <a:r>
              <a:rPr lang="en-US" sz="3300" b="1" dirty="0"/>
              <a:t>Support active Friends organization</a:t>
            </a:r>
          </a:p>
          <a:p>
            <a:pPr lvl="1">
              <a:buFont typeface="Wingdings" pitchFamily="2" charset="2"/>
              <a:buChar char="ü"/>
            </a:pPr>
            <a:r>
              <a:rPr lang="en-US" dirty="0"/>
              <a:t> Staff liaison to Friends</a:t>
            </a:r>
          </a:p>
          <a:p>
            <a:pPr lvl="1">
              <a:buFont typeface="Wingdings" pitchFamily="2" charset="2"/>
              <a:buChar char="ü"/>
            </a:pPr>
            <a:r>
              <a:rPr lang="en-US" dirty="0"/>
              <a:t>Friends liaison to Board</a:t>
            </a:r>
          </a:p>
          <a:p>
            <a:pPr lvl="1">
              <a:buFont typeface="Wingdings" pitchFamily="2" charset="2"/>
              <a:buChar char="ü"/>
            </a:pPr>
            <a:r>
              <a:rPr lang="en-US" dirty="0"/>
              <a:t>Good communication</a:t>
            </a:r>
          </a:p>
          <a:p>
            <a:pPr lvl="1">
              <a:buFont typeface="Wingdings" pitchFamily="2" charset="2"/>
              <a:buChar char="ü"/>
            </a:pPr>
            <a:r>
              <a:rPr lang="en-US" dirty="0"/>
              <a:t>Members (but not officers of Friends)</a:t>
            </a:r>
          </a:p>
          <a:p>
            <a:r>
              <a:rPr lang="en-US" sz="2800" b="1" dirty="0"/>
              <a:t>Participate in any fundraising/capitol campaign</a:t>
            </a:r>
          </a:p>
          <a:p>
            <a:pPr lvl="1">
              <a:buFont typeface="Wingdings" pitchFamily="2" charset="2"/>
              <a:buChar char="ü"/>
            </a:pPr>
            <a:r>
              <a:rPr lang="en-US" sz="2600" dirty="0"/>
              <a:t>Fundraising plan –including on-going donor communication/relationship building</a:t>
            </a:r>
          </a:p>
          <a:p>
            <a:pPr lvl="1">
              <a:buFont typeface="Wingdings" pitchFamily="2" charset="2"/>
              <a:buChar char="ü"/>
            </a:pPr>
            <a:r>
              <a:rPr lang="en-US" sz="2600" dirty="0"/>
              <a:t>Personally contribute to campaign </a:t>
            </a:r>
          </a:p>
          <a:p>
            <a:endParaRPr lang="en-US" dirty="0"/>
          </a:p>
          <a:p>
            <a:pPr lvl="1">
              <a:buFont typeface="Wingdings" pitchFamily="2" charset="2"/>
              <a:buChar char="ü"/>
            </a:pPr>
            <a:endParaRPr lang="en-US" sz="2400" b="1" dirty="0"/>
          </a:p>
          <a:p>
            <a:endParaRPr lang="en-US" dirty="0"/>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Ineffective Boards</a:t>
            </a:r>
          </a:p>
        </p:txBody>
      </p:sp>
      <p:sp>
        <p:nvSpPr>
          <p:cNvPr id="3" name="Content Placeholder 2"/>
          <p:cNvSpPr>
            <a:spLocks noGrp="1"/>
          </p:cNvSpPr>
          <p:nvPr>
            <p:ph idx="1"/>
          </p:nvPr>
        </p:nvSpPr>
        <p:spPr>
          <a:xfrm>
            <a:off x="457200" y="1219201"/>
            <a:ext cx="8229600" cy="4343399"/>
          </a:xfrm>
        </p:spPr>
        <p:txBody>
          <a:bodyPr>
            <a:normAutofit lnSpcReduction="10000"/>
          </a:bodyPr>
          <a:lstStyle/>
          <a:p>
            <a:r>
              <a:rPr lang="en-US" dirty="0"/>
              <a:t>Unfocused meetings</a:t>
            </a:r>
          </a:p>
          <a:p>
            <a:r>
              <a:rPr lang="en-US" dirty="0"/>
              <a:t>Improperly conducted meetings</a:t>
            </a:r>
          </a:p>
          <a:p>
            <a:r>
              <a:rPr lang="en-US" dirty="0"/>
              <a:t>No clear goals</a:t>
            </a:r>
          </a:p>
          <a:p>
            <a:r>
              <a:rPr lang="en-US" dirty="0"/>
              <a:t>Focus on non-governance issues</a:t>
            </a:r>
          </a:p>
          <a:p>
            <a:r>
              <a:rPr lang="en-US" dirty="0"/>
              <a:t>Not prepared for meetings</a:t>
            </a:r>
          </a:p>
          <a:p>
            <a:r>
              <a:rPr lang="en-US" dirty="0"/>
              <a:t>Overstep Board Roles</a:t>
            </a:r>
          </a:p>
          <a:p>
            <a:r>
              <a:rPr lang="en-US" dirty="0"/>
              <a:t>No participation in meetings or committee work </a:t>
            </a:r>
          </a:p>
          <a:p>
            <a:endParaRPr lang="en-US" dirty="0"/>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Effective Boards</a:t>
            </a:r>
          </a:p>
        </p:txBody>
      </p:sp>
      <p:sp>
        <p:nvSpPr>
          <p:cNvPr id="3" name="Content Placeholder 2"/>
          <p:cNvSpPr>
            <a:spLocks noGrp="1"/>
          </p:cNvSpPr>
          <p:nvPr>
            <p:ph idx="1"/>
          </p:nvPr>
        </p:nvSpPr>
        <p:spPr>
          <a:xfrm>
            <a:off x="457200" y="1143001"/>
            <a:ext cx="8229600" cy="4648200"/>
          </a:xfrm>
        </p:spPr>
        <p:txBody>
          <a:bodyPr>
            <a:normAutofit/>
          </a:bodyPr>
          <a:lstStyle/>
          <a:p>
            <a:r>
              <a:rPr lang="en-US" dirty="0"/>
              <a:t>Trustees know what is expected of the</a:t>
            </a:r>
          </a:p>
          <a:p>
            <a:pPr lvl="1">
              <a:buFont typeface="Wingdings" pitchFamily="2" charset="2"/>
              <a:buChar char="ü"/>
            </a:pPr>
            <a:r>
              <a:rPr lang="en-US" dirty="0"/>
              <a:t>Regular attendance </a:t>
            </a:r>
          </a:p>
          <a:p>
            <a:pPr lvl="1">
              <a:buFont typeface="Wingdings" pitchFamily="2" charset="2"/>
              <a:buChar char="ü"/>
            </a:pPr>
            <a:r>
              <a:rPr lang="en-US" dirty="0"/>
              <a:t>Preparation for meetings</a:t>
            </a:r>
          </a:p>
          <a:p>
            <a:pPr lvl="1">
              <a:buFont typeface="Wingdings" pitchFamily="2" charset="2"/>
              <a:buChar char="ü"/>
            </a:pPr>
            <a:r>
              <a:rPr lang="en-US" dirty="0"/>
              <a:t>Participation in meetings</a:t>
            </a:r>
          </a:p>
          <a:p>
            <a:pPr lvl="1">
              <a:buFont typeface="Wingdings" pitchFamily="2" charset="2"/>
              <a:buChar char="ü"/>
            </a:pPr>
            <a:r>
              <a:rPr lang="en-US" dirty="0"/>
              <a:t>Work on committees</a:t>
            </a:r>
          </a:p>
          <a:p>
            <a:r>
              <a:rPr lang="en-US" dirty="0"/>
              <a:t>Trustees accept that a board acts as a unit</a:t>
            </a:r>
          </a:p>
          <a:p>
            <a:r>
              <a:rPr lang="en-US" dirty="0"/>
              <a:t>Updated bylaws</a:t>
            </a:r>
          </a:p>
          <a:p>
            <a:r>
              <a:rPr lang="en-US" dirty="0"/>
              <a:t>Regular self assessment </a:t>
            </a:r>
          </a:p>
          <a:p>
            <a:endParaRPr lang="en-US" dirty="0"/>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Effective Boards</a:t>
            </a:r>
          </a:p>
        </p:txBody>
      </p:sp>
      <p:sp>
        <p:nvSpPr>
          <p:cNvPr id="3" name="Content Placeholder 2"/>
          <p:cNvSpPr>
            <a:spLocks noGrp="1"/>
          </p:cNvSpPr>
          <p:nvPr>
            <p:ph idx="1"/>
          </p:nvPr>
        </p:nvSpPr>
        <p:spPr>
          <a:xfrm>
            <a:off x="457200" y="1295401"/>
            <a:ext cx="8229600" cy="4343399"/>
          </a:xfrm>
        </p:spPr>
        <p:txBody>
          <a:bodyPr>
            <a:normAutofit lnSpcReduction="10000"/>
          </a:bodyPr>
          <a:lstStyle/>
          <a:p>
            <a:pPr>
              <a:buNone/>
            </a:pPr>
            <a:r>
              <a:rPr lang="en-US" b="1" dirty="0"/>
              <a:t>New Board Member Orientation</a:t>
            </a:r>
          </a:p>
          <a:p>
            <a:r>
              <a:rPr lang="en-US" dirty="0"/>
              <a:t>Tour the library and meet staff members</a:t>
            </a:r>
          </a:p>
          <a:p>
            <a:r>
              <a:rPr lang="en-US" dirty="0"/>
              <a:t>Become informed about the structure of the Board</a:t>
            </a:r>
          </a:p>
          <a:p>
            <a:r>
              <a:rPr lang="en-US" dirty="0"/>
              <a:t>Meet with the library director and trustee chair to learn about the library </a:t>
            </a:r>
          </a:p>
          <a:p>
            <a:r>
              <a:rPr lang="en-US" dirty="0"/>
              <a:t>Receive a copy of board bylaws, Town Charter and ACLB Handbook</a:t>
            </a:r>
          </a:p>
          <a:p>
            <a:pPr>
              <a:buNone/>
            </a:pPr>
            <a:endParaRPr lang="en-US" dirty="0"/>
          </a:p>
        </p:txBody>
      </p:sp>
      <p:pic>
        <p:nvPicPr>
          <p:cNvPr id="4" name="Picture 3"/>
          <p:cNvPicPr/>
          <p:nvPr/>
        </p:nvPicPr>
        <p:blipFill>
          <a:blip r:embed="rId3"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4" cstate="print"/>
          <a:stretch>
            <a:fillRect/>
          </a:stretch>
        </p:blipFill>
        <p:spPr>
          <a:xfrm>
            <a:off x="4800600" y="5562600"/>
            <a:ext cx="4343400" cy="12954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Orientation Kit</a:t>
            </a:r>
          </a:p>
        </p:txBody>
      </p:sp>
      <p:sp>
        <p:nvSpPr>
          <p:cNvPr id="3" name="Content Placeholder 2"/>
          <p:cNvSpPr>
            <a:spLocks noGrp="1"/>
          </p:cNvSpPr>
          <p:nvPr>
            <p:ph idx="1"/>
          </p:nvPr>
        </p:nvSpPr>
        <p:spPr>
          <a:xfrm>
            <a:off x="457200" y="1219201"/>
            <a:ext cx="8229600" cy="4343399"/>
          </a:xfrm>
        </p:spPr>
        <p:txBody>
          <a:bodyPr>
            <a:normAutofit fontScale="62500" lnSpcReduction="20000"/>
          </a:bodyPr>
          <a:lstStyle/>
          <a:p>
            <a:endParaRPr lang="en-US" dirty="0"/>
          </a:p>
          <a:p>
            <a:r>
              <a:rPr lang="en-US" b="1" i="1" dirty="0"/>
              <a:t>ACLB Connecticut Public Library Trustee Handbook, </a:t>
            </a:r>
          </a:p>
          <a:p>
            <a:r>
              <a:rPr lang="en-US" b="1" dirty="0"/>
              <a:t>Board</a:t>
            </a:r>
          </a:p>
          <a:p>
            <a:pPr lvl="1">
              <a:buFont typeface="Wingdings" pitchFamily="2" charset="2"/>
              <a:buChar char="ü"/>
            </a:pPr>
            <a:r>
              <a:rPr lang="en-US" dirty="0"/>
              <a:t>Board members job description</a:t>
            </a:r>
          </a:p>
          <a:p>
            <a:pPr lvl="1">
              <a:buFont typeface="Wingdings" pitchFamily="2" charset="2"/>
              <a:buChar char="ü"/>
            </a:pPr>
            <a:r>
              <a:rPr lang="en-US" dirty="0"/>
              <a:t>Duties of officers, committees and charges</a:t>
            </a:r>
          </a:p>
          <a:p>
            <a:pPr lvl="1">
              <a:buFont typeface="Wingdings" pitchFamily="2" charset="2"/>
              <a:buChar char="ü"/>
            </a:pPr>
            <a:r>
              <a:rPr lang="en-US" dirty="0"/>
              <a:t>Annual calendar</a:t>
            </a:r>
          </a:p>
          <a:p>
            <a:pPr lvl="1">
              <a:buFont typeface="Wingdings" pitchFamily="2" charset="2"/>
              <a:buChar char="ü"/>
            </a:pPr>
            <a:r>
              <a:rPr lang="en-US" dirty="0"/>
              <a:t>List of board members, names, terms and contact info.</a:t>
            </a:r>
          </a:p>
          <a:p>
            <a:pPr lvl="1">
              <a:buFont typeface="Wingdings" pitchFamily="2" charset="2"/>
              <a:buChar char="ü"/>
            </a:pPr>
            <a:r>
              <a:rPr lang="en-US" dirty="0"/>
              <a:t>By-laws of the board, articles of incorporation</a:t>
            </a:r>
          </a:p>
          <a:p>
            <a:pPr lvl="1">
              <a:buFont typeface="Wingdings" pitchFamily="2" charset="2"/>
              <a:buChar char="ü"/>
            </a:pPr>
            <a:r>
              <a:rPr lang="en-US" dirty="0"/>
              <a:t>Board minutes from previous year</a:t>
            </a:r>
          </a:p>
          <a:p>
            <a:r>
              <a:rPr lang="en-US" b="1" dirty="0"/>
              <a:t>Personnel</a:t>
            </a:r>
          </a:p>
          <a:p>
            <a:pPr lvl="1">
              <a:buFont typeface="Wingdings" pitchFamily="2" charset="2"/>
              <a:buChar char="ü"/>
            </a:pPr>
            <a:r>
              <a:rPr lang="en-US" dirty="0"/>
              <a:t>Organizational chart for the library including position descriptions</a:t>
            </a:r>
          </a:p>
          <a:p>
            <a:pPr lvl="1">
              <a:buFont typeface="Wingdings" pitchFamily="2" charset="2"/>
              <a:buChar char="ü"/>
            </a:pPr>
            <a:r>
              <a:rPr lang="en-US" dirty="0"/>
              <a:t>Copy of Director’s contract if applicable</a:t>
            </a:r>
          </a:p>
          <a:p>
            <a:pPr lvl="1">
              <a:buFont typeface="Wingdings" pitchFamily="2" charset="2"/>
              <a:buChar char="ü"/>
            </a:pPr>
            <a:r>
              <a:rPr lang="en-US" dirty="0"/>
              <a:t>Union contract, if applicable</a:t>
            </a:r>
          </a:p>
          <a:p>
            <a:pPr lvl="1">
              <a:buFont typeface="Wingdings" pitchFamily="2" charset="2"/>
              <a:buChar char="ü"/>
            </a:pPr>
            <a:r>
              <a:rPr lang="en-US" dirty="0"/>
              <a:t>Procedures for evaluation of the library director</a:t>
            </a:r>
          </a:p>
          <a:p>
            <a:r>
              <a:rPr lang="en-US" b="1" dirty="0"/>
              <a:t>Statistical reports </a:t>
            </a:r>
          </a:p>
          <a:p>
            <a:endParaRPr lang="en-US" dirty="0"/>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Effective Meetings</a:t>
            </a:r>
          </a:p>
        </p:txBody>
      </p:sp>
      <p:sp>
        <p:nvSpPr>
          <p:cNvPr id="3" name="Content Placeholder 2"/>
          <p:cNvSpPr>
            <a:spLocks noGrp="1"/>
          </p:cNvSpPr>
          <p:nvPr>
            <p:ph idx="1"/>
          </p:nvPr>
        </p:nvSpPr>
        <p:spPr>
          <a:xfrm>
            <a:off x="457200" y="1219200"/>
            <a:ext cx="8229600" cy="5105399"/>
          </a:xfrm>
        </p:spPr>
        <p:txBody>
          <a:bodyPr>
            <a:normAutofit fontScale="55000" lnSpcReduction="20000"/>
          </a:bodyPr>
          <a:lstStyle/>
          <a:p>
            <a:r>
              <a:rPr lang="en-US" dirty="0"/>
              <a:t>Open meetings –Freedom of Information</a:t>
            </a:r>
          </a:p>
          <a:p>
            <a:pPr lvl="1"/>
            <a:r>
              <a:rPr lang="en-US" b="1" dirty="0"/>
              <a:t>As public agencies, public libraries must comply with the Freedom of Information (</a:t>
            </a:r>
            <a:r>
              <a:rPr lang="en-US" b="1" dirty="0" err="1"/>
              <a:t>FOI</a:t>
            </a:r>
            <a:r>
              <a:rPr lang="en-US" b="1" dirty="0"/>
              <a:t>) Act. Generally </a:t>
            </a:r>
            <a:r>
              <a:rPr lang="en-US" b="1" dirty="0" err="1"/>
              <a:t>FOI</a:t>
            </a:r>
            <a:r>
              <a:rPr lang="en-US" b="1" dirty="0"/>
              <a:t> also applies to association libraries due to their governmental funding and the fact that they perform a governmental function (serve as the town’s public library).</a:t>
            </a:r>
            <a:endParaRPr lang="en-US" dirty="0"/>
          </a:p>
          <a:p>
            <a:pPr lvl="1"/>
            <a:r>
              <a:rPr lang="en-US" b="1" dirty="0"/>
              <a:t>Electronic voting would not be allowed at the meeting of a public agency. It would be an improper, off-line communication between board members. Meetings of public agencies must be conducted in public and all business must be transacted at those meetings. Members can participate in a public meeting electronically (Skype, speaker phone) but the business must be conducted in public. (Specific language from CT </a:t>
            </a:r>
            <a:r>
              <a:rPr lang="en-US" b="1" dirty="0" err="1"/>
              <a:t>FOI</a:t>
            </a:r>
            <a:r>
              <a:rPr lang="en-US" b="1" dirty="0"/>
              <a:t> Commission to be added to ACLB Handbook for Trustees Revised Copy)</a:t>
            </a:r>
            <a:endParaRPr lang="en-US" dirty="0"/>
          </a:p>
          <a:p>
            <a:pPr lvl="1"/>
            <a:r>
              <a:rPr lang="en-US" b="1" dirty="0"/>
              <a:t>Agenda and Board Minutes are to be made available to the public including being posted to the library website and in some cases in CT are required as Municipal Departments to be posted on the Town’s Website, This applies to municipal and association libraries.</a:t>
            </a:r>
            <a:endParaRPr lang="en-US" dirty="0"/>
          </a:p>
          <a:p>
            <a:pPr lvl="1"/>
            <a:r>
              <a:rPr lang="en-US" b="1" dirty="0"/>
              <a:t>All principal libraries in CT as defined in </a:t>
            </a:r>
            <a:r>
              <a:rPr lang="en-US" b="1" dirty="0" err="1"/>
              <a:t>CGS</a:t>
            </a:r>
            <a:r>
              <a:rPr lang="en-US" b="1" dirty="0"/>
              <a:t> Section 11-20 are considered “public”.</a:t>
            </a:r>
            <a:endParaRPr lang="en-US" dirty="0"/>
          </a:p>
          <a:p>
            <a:pPr lvl="1"/>
            <a:endParaRPr lang="en-US" dirty="0"/>
          </a:p>
          <a:p>
            <a:r>
              <a:rPr lang="en-US" dirty="0"/>
              <a:t>Robert’s Rules of Order</a:t>
            </a:r>
          </a:p>
          <a:p>
            <a:r>
              <a:rPr lang="en-US" dirty="0"/>
              <a:t>Agenda sent in advance</a:t>
            </a:r>
          </a:p>
          <a:p>
            <a:r>
              <a:rPr lang="en-US" dirty="0"/>
              <a:t>Stick to agenda topics in meetings</a:t>
            </a:r>
          </a:p>
          <a:p>
            <a:r>
              <a:rPr lang="en-US" dirty="0"/>
              <a:t>Preparation before meeting</a:t>
            </a:r>
          </a:p>
          <a:p>
            <a:r>
              <a:rPr lang="en-US" dirty="0"/>
              <a:t>Library director attends all meetings</a:t>
            </a:r>
          </a:p>
          <a:p>
            <a:r>
              <a:rPr lang="en-US" dirty="0"/>
              <a:t>Regular reporting by staff </a:t>
            </a:r>
          </a:p>
          <a:p>
            <a:endParaRPr lang="en-US" dirty="0"/>
          </a:p>
        </p:txBody>
      </p:sp>
      <p:pic>
        <p:nvPicPr>
          <p:cNvPr id="4" name="Picture 3"/>
          <p:cNvPicPr/>
          <p:nvPr/>
        </p:nvPicPr>
        <p:blipFill>
          <a:blip r:embed="rId2" cstate="print"/>
          <a:srcRect/>
          <a:stretch>
            <a:fillRect/>
          </a:stretch>
        </p:blipFill>
        <p:spPr bwMode="auto">
          <a:xfrm>
            <a:off x="457200" y="6019800"/>
            <a:ext cx="838200" cy="8382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Resources for Trustees </a:t>
            </a:r>
            <a:endParaRPr lang="en-US" dirty="0">
              <a:solidFill>
                <a:schemeClr val="tx2"/>
              </a:solidFill>
            </a:endParaRPr>
          </a:p>
        </p:txBody>
      </p:sp>
      <p:sp>
        <p:nvSpPr>
          <p:cNvPr id="3" name="Content Placeholder 2"/>
          <p:cNvSpPr>
            <a:spLocks noGrp="1"/>
          </p:cNvSpPr>
          <p:nvPr>
            <p:ph idx="1"/>
          </p:nvPr>
        </p:nvSpPr>
        <p:spPr>
          <a:xfrm>
            <a:off x="457200" y="1295401"/>
            <a:ext cx="8229600" cy="4191000"/>
          </a:xfrm>
        </p:spPr>
        <p:txBody>
          <a:bodyPr>
            <a:normAutofit/>
          </a:bodyPr>
          <a:lstStyle/>
          <a:p>
            <a:r>
              <a:rPr lang="en-US" b="1" dirty="0"/>
              <a:t>https://aclb.wildapricot.org/</a:t>
            </a:r>
          </a:p>
          <a:p>
            <a:r>
              <a:rPr lang="en-US" b="1" dirty="0"/>
              <a:t>ACLB Handbook</a:t>
            </a:r>
          </a:p>
          <a:p>
            <a:r>
              <a:rPr lang="en-US" b="1" dirty="0"/>
              <a:t>https://libguides.ctstatelibrary.org/dld/help</a:t>
            </a:r>
          </a:p>
          <a:p>
            <a:r>
              <a:rPr lang="en-US" b="1" dirty="0"/>
              <a:t>http://www.ala.org/united/</a:t>
            </a:r>
          </a:p>
          <a:p>
            <a:r>
              <a:rPr lang="en-US" b="1" dirty="0"/>
              <a:t>www.simonejoyaux.com</a:t>
            </a:r>
          </a:p>
          <a:p>
            <a:r>
              <a:rPr lang="en-US" b="1" dirty="0"/>
              <a:t>www.robertsrules.com</a:t>
            </a:r>
          </a:p>
          <a:p>
            <a:pPr>
              <a:buNone/>
            </a:pPr>
            <a:endParaRPr lang="en-US" dirty="0"/>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Contact</a:t>
            </a:r>
          </a:p>
        </p:txBody>
      </p:sp>
      <p:sp>
        <p:nvSpPr>
          <p:cNvPr id="3" name="Content Placeholder 2"/>
          <p:cNvSpPr>
            <a:spLocks noGrp="1"/>
          </p:cNvSpPr>
          <p:nvPr>
            <p:ph idx="1"/>
          </p:nvPr>
        </p:nvSpPr>
        <p:spPr>
          <a:xfrm>
            <a:off x="457200" y="1219200"/>
            <a:ext cx="8229600" cy="4572000"/>
          </a:xfrm>
        </p:spPr>
        <p:txBody>
          <a:bodyPr>
            <a:normAutofit/>
          </a:bodyPr>
          <a:lstStyle/>
          <a:p>
            <a:pPr>
              <a:buNone/>
            </a:pPr>
            <a:r>
              <a:rPr lang="en-US" dirty="0"/>
              <a:t>	</a:t>
            </a:r>
            <a:r>
              <a:rPr lang="en-US" sz="2400" b="1" dirty="0"/>
              <a:t>Gail Richmond</a:t>
            </a:r>
          </a:p>
          <a:p>
            <a:pPr lvl="1">
              <a:buFontTx/>
              <a:buChar char="-"/>
            </a:pPr>
            <a:r>
              <a:rPr lang="en-US" sz="2400" dirty="0"/>
              <a:t>President, ACLB</a:t>
            </a:r>
          </a:p>
          <a:p>
            <a:pPr lvl="1">
              <a:buFontTx/>
              <a:buChar char="-"/>
            </a:pPr>
            <a:r>
              <a:rPr lang="en-US" sz="2400" dirty="0"/>
              <a:t>Trustee, Douglas Library, Hebron CT</a:t>
            </a:r>
          </a:p>
          <a:p>
            <a:pPr lvl="1">
              <a:buFontTx/>
              <a:buChar char="-"/>
            </a:pPr>
            <a:r>
              <a:rPr lang="en-US" sz="2400" dirty="0">
                <a:hlinkClick r:id="rId2"/>
              </a:rPr>
              <a:t>info@aclb.org</a:t>
            </a:r>
            <a:endParaRPr lang="en-US" sz="2400" dirty="0"/>
          </a:p>
          <a:p>
            <a:pPr marL="457200" lvl="1" indent="0">
              <a:buNone/>
            </a:pPr>
            <a:r>
              <a:rPr lang="en-US" sz="2400" dirty="0"/>
              <a:t> </a:t>
            </a:r>
          </a:p>
          <a:p>
            <a:pPr marL="457200" lvl="1" indent="0">
              <a:buNone/>
            </a:pPr>
            <a:r>
              <a:rPr lang="en-US" sz="2400" b="1" dirty="0"/>
              <a:t>Dawn La Valle</a:t>
            </a:r>
          </a:p>
          <a:p>
            <a:pPr marL="971550" lvl="1" indent="-514350">
              <a:buFontTx/>
              <a:buChar char="-"/>
            </a:pPr>
            <a:r>
              <a:rPr lang="en-US" sz="2400" dirty="0"/>
              <a:t>Director, Division of Library Development, CSL</a:t>
            </a:r>
          </a:p>
          <a:p>
            <a:pPr marL="971550" lvl="1" indent="-514350">
              <a:buFontTx/>
              <a:buChar char="-"/>
            </a:pPr>
            <a:r>
              <a:rPr lang="en-US" sz="2400" dirty="0"/>
              <a:t>ACLB Liaison from State Library</a:t>
            </a:r>
          </a:p>
          <a:p>
            <a:pPr marL="971550" lvl="1" indent="-514350">
              <a:buFontTx/>
              <a:buChar char="-"/>
            </a:pPr>
            <a:r>
              <a:rPr lang="en-US" sz="2400" dirty="0">
                <a:hlinkClick r:id="rId3"/>
              </a:rPr>
              <a:t>Dawn.lavalle@ct.gov</a:t>
            </a:r>
            <a:endParaRPr lang="en-US" sz="2400" dirty="0"/>
          </a:p>
          <a:p>
            <a:pPr marL="971550" lvl="1" indent="-514350">
              <a:buFontTx/>
              <a:buChar char="-"/>
            </a:pPr>
            <a:r>
              <a:rPr lang="en-US" sz="2400" dirty="0"/>
              <a:t>860-757-6665</a:t>
            </a:r>
          </a:p>
        </p:txBody>
      </p:sp>
      <p:pic>
        <p:nvPicPr>
          <p:cNvPr id="4" name="Picture 3"/>
          <p:cNvPicPr/>
          <p:nvPr/>
        </p:nvPicPr>
        <p:blipFill>
          <a:blip r:embed="rId4" cstate="print"/>
          <a:srcRect/>
          <a:stretch>
            <a:fillRect/>
          </a:stretch>
        </p:blipFill>
        <p:spPr bwMode="auto">
          <a:xfrm>
            <a:off x="685800" y="5867400"/>
            <a:ext cx="895350" cy="838200"/>
          </a:xfrm>
          <a:prstGeom prst="rect">
            <a:avLst/>
          </a:prstGeom>
          <a:noFill/>
        </p:spPr>
      </p:pic>
      <p:pic>
        <p:nvPicPr>
          <p:cNvPr id="5" name="Picture 4" descr="CT_State_Library_Logo-02.jpg"/>
          <p:cNvPicPr>
            <a:picLocks noChangeAspect="1"/>
          </p:cNvPicPr>
          <p:nvPr/>
        </p:nvPicPr>
        <p:blipFill>
          <a:blip r:embed="rId5" cstate="print"/>
          <a:stretch>
            <a:fillRect/>
          </a:stretch>
        </p:blipFill>
        <p:spPr>
          <a:xfrm>
            <a:off x="4800600" y="5562600"/>
            <a:ext cx="4343400" cy="1295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3657600"/>
          </a:xfrm>
        </p:spPr>
        <p:txBody>
          <a:bodyPr>
            <a:normAutofit/>
          </a:bodyPr>
          <a:lstStyle/>
          <a:p>
            <a:br>
              <a:rPr lang="en-US" b="1" dirty="0"/>
            </a:br>
            <a:r>
              <a:rPr lang="en-US" sz="5300" b="1" dirty="0">
                <a:solidFill>
                  <a:schemeClr val="tx2"/>
                </a:solidFill>
              </a:rPr>
              <a:t>THANK YOU!</a:t>
            </a:r>
            <a:br>
              <a:rPr lang="en-US" sz="5300" dirty="0">
                <a:solidFill>
                  <a:schemeClr val="tx2"/>
                </a:solidFill>
              </a:rPr>
            </a:br>
            <a:endParaRPr lang="en-US" sz="5300" dirty="0">
              <a:solidFill>
                <a:schemeClr val="tx2"/>
              </a:solidFill>
            </a:endParaRPr>
          </a:p>
        </p:txBody>
      </p:sp>
      <p:sp>
        <p:nvSpPr>
          <p:cNvPr id="3" name="Content Placeholder 2"/>
          <p:cNvSpPr>
            <a:spLocks noGrp="1"/>
          </p:cNvSpPr>
          <p:nvPr>
            <p:ph idx="1"/>
          </p:nvPr>
        </p:nvSpPr>
        <p:spPr>
          <a:xfrm>
            <a:off x="457200" y="1524001"/>
            <a:ext cx="8229600" cy="3048000"/>
          </a:xfrm>
        </p:spPr>
        <p:txBody>
          <a:bodyPr/>
          <a:lstStyle/>
          <a:p>
            <a:endParaRPr lang="en-US" dirty="0"/>
          </a:p>
          <a:p>
            <a:endParaRPr lang="en-US" dirty="0"/>
          </a:p>
          <a:p>
            <a:pPr algn="ctr">
              <a:buNone/>
            </a:pPr>
            <a:r>
              <a:rPr lang="en-US" sz="3600" b="1" dirty="0"/>
              <a:t> </a:t>
            </a:r>
            <a:endParaRPr lang="en-US" dirty="0"/>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Presenters</a:t>
            </a:r>
          </a:p>
        </p:txBody>
      </p:sp>
      <p:sp>
        <p:nvSpPr>
          <p:cNvPr id="3" name="Content Placeholder 2"/>
          <p:cNvSpPr>
            <a:spLocks noGrp="1"/>
          </p:cNvSpPr>
          <p:nvPr>
            <p:ph idx="1"/>
          </p:nvPr>
        </p:nvSpPr>
        <p:spPr>
          <a:xfrm>
            <a:off x="457200" y="1600201"/>
            <a:ext cx="8229600" cy="3124200"/>
          </a:xfrm>
        </p:spPr>
        <p:txBody>
          <a:bodyPr/>
          <a:lstStyle/>
          <a:p>
            <a:pPr algn="ctr">
              <a:buNone/>
            </a:pPr>
            <a:r>
              <a:rPr lang="en-US" i="1" dirty="0"/>
              <a:t>Gail B.  Richmond</a:t>
            </a:r>
            <a:r>
              <a:rPr lang="en-US" dirty="0"/>
              <a:t>, </a:t>
            </a:r>
            <a:r>
              <a:rPr lang="en-US" b="1" i="1" dirty="0"/>
              <a:t>ACLB President, Douglas Library of Hebron, Trustee</a:t>
            </a:r>
          </a:p>
          <a:p>
            <a:pPr algn="ctr">
              <a:buNone/>
            </a:pPr>
            <a:endParaRPr lang="en-US" b="1" i="1" dirty="0"/>
          </a:p>
          <a:p>
            <a:pPr algn="ctr">
              <a:buNone/>
            </a:pPr>
            <a:r>
              <a:rPr lang="en-US" i="1" dirty="0"/>
              <a:t>Dawn La Valle</a:t>
            </a:r>
            <a:r>
              <a:rPr lang="en-US" dirty="0"/>
              <a:t>, </a:t>
            </a:r>
            <a:r>
              <a:rPr lang="en-US" b="1" i="1" dirty="0"/>
              <a:t>Director, Division of Library Development, CT State Library</a:t>
            </a:r>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Overview</a:t>
            </a:r>
          </a:p>
        </p:txBody>
      </p:sp>
      <p:sp>
        <p:nvSpPr>
          <p:cNvPr id="3" name="Content Placeholder 2"/>
          <p:cNvSpPr>
            <a:spLocks noGrp="1"/>
          </p:cNvSpPr>
          <p:nvPr>
            <p:ph idx="1"/>
          </p:nvPr>
        </p:nvSpPr>
        <p:spPr/>
        <p:txBody>
          <a:bodyPr/>
          <a:lstStyle/>
          <a:p>
            <a:endParaRPr lang="en-US" dirty="0"/>
          </a:p>
          <a:p>
            <a:pPr>
              <a:buFont typeface="Wingdings" pitchFamily="2" charset="2"/>
              <a:buChar char="ü"/>
            </a:pPr>
            <a:r>
              <a:rPr lang="en-US" dirty="0"/>
              <a:t>Board Governance</a:t>
            </a:r>
          </a:p>
          <a:p>
            <a:pPr>
              <a:buFont typeface="Wingdings" pitchFamily="2" charset="2"/>
              <a:buChar char="ü"/>
            </a:pPr>
            <a:r>
              <a:rPr lang="en-US" dirty="0"/>
              <a:t>Advocacy and Fundraising</a:t>
            </a:r>
          </a:p>
          <a:p>
            <a:pPr>
              <a:buFont typeface="Wingdings" pitchFamily="2" charset="2"/>
              <a:buChar char="ü"/>
            </a:pPr>
            <a:r>
              <a:rPr lang="en-US" dirty="0"/>
              <a:t>Effective Board Practices</a:t>
            </a:r>
          </a:p>
          <a:p>
            <a:pPr>
              <a:buFont typeface="Wingdings" pitchFamily="2" charset="2"/>
              <a:buChar char="ü"/>
            </a:pPr>
            <a:r>
              <a:rPr lang="en-US" dirty="0"/>
              <a:t>Resources </a:t>
            </a:r>
          </a:p>
          <a:p>
            <a:pPr>
              <a:buNone/>
            </a:pPr>
            <a:endParaRPr lang="en-US" dirty="0"/>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Library Boards</a:t>
            </a:r>
          </a:p>
        </p:txBody>
      </p:sp>
      <p:sp>
        <p:nvSpPr>
          <p:cNvPr id="3" name="Content Placeholder 2"/>
          <p:cNvSpPr>
            <a:spLocks noGrp="1"/>
          </p:cNvSpPr>
          <p:nvPr>
            <p:ph idx="1"/>
          </p:nvPr>
        </p:nvSpPr>
        <p:spPr>
          <a:xfrm>
            <a:off x="457200" y="1600201"/>
            <a:ext cx="8229600" cy="3886200"/>
          </a:xfrm>
        </p:spPr>
        <p:txBody>
          <a:bodyPr/>
          <a:lstStyle/>
          <a:p>
            <a:r>
              <a:rPr lang="en-US" dirty="0"/>
              <a:t>The Board of Directors is legally and morally accountable for the health and effectiveness of the Library. The Board ensures that the organization achieves its mission in an ethical, transparent, accountable, and prudent manner.</a:t>
            </a:r>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Library Boards in Connecticut</a:t>
            </a:r>
          </a:p>
        </p:txBody>
      </p:sp>
      <p:sp>
        <p:nvSpPr>
          <p:cNvPr id="3" name="Content Placeholder 2"/>
          <p:cNvSpPr>
            <a:spLocks noGrp="1"/>
          </p:cNvSpPr>
          <p:nvPr>
            <p:ph idx="1"/>
          </p:nvPr>
        </p:nvSpPr>
        <p:spPr>
          <a:xfrm>
            <a:off x="457200" y="1219200"/>
            <a:ext cx="8229600" cy="4343399"/>
          </a:xfrm>
        </p:spPr>
        <p:txBody>
          <a:bodyPr>
            <a:normAutofit fontScale="85000" lnSpcReduction="20000"/>
          </a:bodyPr>
          <a:lstStyle/>
          <a:p>
            <a:endParaRPr lang="en-US" dirty="0"/>
          </a:p>
          <a:p>
            <a:r>
              <a:rPr lang="en-US" dirty="0"/>
              <a:t>Municipal</a:t>
            </a:r>
          </a:p>
          <a:p>
            <a:r>
              <a:rPr lang="en-US" dirty="0"/>
              <a:t>Association</a:t>
            </a:r>
          </a:p>
          <a:p>
            <a:r>
              <a:rPr lang="en-US" dirty="0"/>
              <a:t>Governing</a:t>
            </a:r>
          </a:p>
          <a:p>
            <a:r>
              <a:rPr lang="en-US" dirty="0"/>
              <a:t>Advisory</a:t>
            </a:r>
          </a:p>
          <a:p>
            <a:r>
              <a:rPr lang="en-US" dirty="0"/>
              <a:t>Appointed</a:t>
            </a:r>
          </a:p>
          <a:p>
            <a:r>
              <a:rPr lang="en-US" dirty="0"/>
              <a:t>Elected</a:t>
            </a:r>
          </a:p>
          <a:p>
            <a:r>
              <a:rPr lang="en-US" dirty="0"/>
              <a:t>Ex-officio</a:t>
            </a:r>
          </a:p>
          <a:p>
            <a:r>
              <a:rPr lang="en-US" dirty="0"/>
              <a:t>Self-perpetuating</a:t>
            </a:r>
          </a:p>
          <a:p>
            <a:r>
              <a:rPr lang="en-US" dirty="0"/>
              <a:t>Any combination of the above</a:t>
            </a:r>
          </a:p>
          <a:p>
            <a:endParaRPr lang="en-US" dirty="0"/>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Role of Board</a:t>
            </a:r>
          </a:p>
        </p:txBody>
      </p:sp>
      <p:sp>
        <p:nvSpPr>
          <p:cNvPr id="3" name="Content Placeholder 2"/>
          <p:cNvSpPr>
            <a:spLocks noGrp="1"/>
          </p:cNvSpPr>
          <p:nvPr>
            <p:ph idx="1"/>
          </p:nvPr>
        </p:nvSpPr>
        <p:spPr>
          <a:xfrm>
            <a:off x="457200" y="1295401"/>
            <a:ext cx="8229600" cy="4267200"/>
          </a:xfrm>
        </p:spPr>
        <p:txBody>
          <a:bodyPr>
            <a:normAutofit fontScale="85000" lnSpcReduction="20000"/>
          </a:bodyPr>
          <a:lstStyle/>
          <a:p>
            <a:r>
              <a:rPr lang="en-US" dirty="0"/>
              <a:t>Governance –Due Diligence</a:t>
            </a:r>
          </a:p>
          <a:p>
            <a:r>
              <a:rPr lang="en-US" dirty="0"/>
              <a:t>Ensure adequate support</a:t>
            </a:r>
          </a:p>
          <a:p>
            <a:r>
              <a:rPr lang="en-US" dirty="0"/>
              <a:t>Hire and evaluate a qualified library director</a:t>
            </a:r>
          </a:p>
          <a:p>
            <a:r>
              <a:rPr lang="en-US" dirty="0"/>
              <a:t>Ensure relevance to community</a:t>
            </a:r>
          </a:p>
          <a:p>
            <a:r>
              <a:rPr lang="en-US" dirty="0"/>
              <a:t>Comply with relevant laws and regulations</a:t>
            </a:r>
          </a:p>
          <a:p>
            <a:r>
              <a:rPr lang="en-US" dirty="0"/>
              <a:t>Set service-oriented policies</a:t>
            </a:r>
          </a:p>
          <a:p>
            <a:r>
              <a:rPr lang="en-US" dirty="0"/>
              <a:t>Strategic Planning –every 2-3 years</a:t>
            </a:r>
          </a:p>
          <a:p>
            <a:r>
              <a:rPr lang="en-US" dirty="0"/>
              <a:t>Ensure effective management without intruding on management’s role and authority</a:t>
            </a:r>
          </a:p>
          <a:p>
            <a:r>
              <a:rPr lang="en-US" dirty="0"/>
              <a:t>Act only as a group </a:t>
            </a:r>
          </a:p>
          <a:p>
            <a:endParaRPr lang="en-US" dirty="0"/>
          </a:p>
        </p:txBody>
      </p:sp>
      <p:pic>
        <p:nvPicPr>
          <p:cNvPr id="4" name="Picture 3"/>
          <p:cNvPicPr/>
          <p:nvPr/>
        </p:nvPicPr>
        <p:blipFill>
          <a:blip r:embed="rId2" cstate="print"/>
          <a:srcRect/>
          <a:stretch>
            <a:fillRect/>
          </a:stretch>
        </p:blipFill>
        <p:spPr bwMode="auto">
          <a:xfrm>
            <a:off x="685800" y="5715000"/>
            <a:ext cx="895350" cy="914400"/>
          </a:xfrm>
          <a:prstGeom prst="rect">
            <a:avLst/>
          </a:prstGeom>
          <a:noFill/>
        </p:spPr>
      </p:pic>
      <p:pic>
        <p:nvPicPr>
          <p:cNvPr id="5" name="Picture 4"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28600"/>
            <a:ext cx="5410200" cy="646331"/>
          </a:xfrm>
          <a:prstGeom prst="rect">
            <a:avLst/>
          </a:prstGeom>
        </p:spPr>
        <p:txBody>
          <a:bodyPr wrap="square">
            <a:spAutoFit/>
          </a:bodyPr>
          <a:lstStyle/>
          <a:p>
            <a:pPr algn="ctr"/>
            <a:r>
              <a:rPr lang="en-US" sz="3600" b="1" dirty="0">
                <a:solidFill>
                  <a:schemeClr val="tx2"/>
                </a:solidFill>
              </a:rPr>
              <a:t>Who Does What </a:t>
            </a:r>
            <a:endParaRPr lang="en-US" sz="3600" dirty="0">
              <a:solidFill>
                <a:schemeClr val="tx2"/>
              </a:solidFill>
            </a:endParaRPr>
          </a:p>
        </p:txBody>
      </p:sp>
      <p:sp>
        <p:nvSpPr>
          <p:cNvPr id="5" name="Rectangle 4"/>
          <p:cNvSpPr/>
          <p:nvPr/>
        </p:nvSpPr>
        <p:spPr>
          <a:xfrm>
            <a:off x="762000" y="1143000"/>
            <a:ext cx="7772400" cy="2862322"/>
          </a:xfrm>
          <a:prstGeom prst="rect">
            <a:avLst/>
          </a:prstGeom>
        </p:spPr>
        <p:txBody>
          <a:bodyPr wrap="square">
            <a:spAutoFit/>
          </a:bodyPr>
          <a:lstStyle/>
          <a:p>
            <a:endParaRPr lang="en-US" dirty="0"/>
          </a:p>
          <a:p>
            <a:r>
              <a:rPr lang="en-US" b="1" dirty="0"/>
              <a:t>Board</a:t>
            </a:r>
          </a:p>
          <a:p>
            <a:r>
              <a:rPr lang="en-US" dirty="0"/>
              <a:t>Big Picture</a:t>
            </a:r>
          </a:p>
          <a:p>
            <a:r>
              <a:rPr lang="en-US" dirty="0"/>
              <a:t>Approves policies</a:t>
            </a:r>
          </a:p>
          <a:p>
            <a:r>
              <a:rPr lang="en-US" dirty="0"/>
              <a:t>Plans with Director</a:t>
            </a:r>
          </a:p>
          <a:p>
            <a:r>
              <a:rPr lang="en-US" dirty="0"/>
              <a:t>With Director, plans budget</a:t>
            </a:r>
          </a:p>
          <a:p>
            <a:r>
              <a:rPr lang="en-US" dirty="0"/>
              <a:t>Evaluates Director</a:t>
            </a:r>
          </a:p>
          <a:p>
            <a:r>
              <a:rPr lang="en-US" dirty="0"/>
              <a:t>Advocates for Library</a:t>
            </a:r>
          </a:p>
          <a:p>
            <a:endParaRPr lang="en-US" dirty="0"/>
          </a:p>
          <a:p>
            <a:endParaRPr lang="en-US" dirty="0"/>
          </a:p>
        </p:txBody>
      </p:sp>
      <p:sp>
        <p:nvSpPr>
          <p:cNvPr id="6" name="Rectangle 5"/>
          <p:cNvSpPr/>
          <p:nvPr/>
        </p:nvSpPr>
        <p:spPr>
          <a:xfrm>
            <a:off x="3124200" y="1371600"/>
            <a:ext cx="3276600" cy="1200329"/>
          </a:xfrm>
          <a:prstGeom prst="rect">
            <a:avLst/>
          </a:prstGeom>
        </p:spPr>
        <p:txBody>
          <a:bodyPr wrap="square">
            <a:spAutoFit/>
          </a:bodyPr>
          <a:lstStyle/>
          <a:p>
            <a:r>
              <a:rPr lang="en-US" b="1" dirty="0"/>
              <a:t>Director</a:t>
            </a:r>
          </a:p>
          <a:p>
            <a:r>
              <a:rPr lang="en-US" dirty="0"/>
              <a:t>Implements Policy</a:t>
            </a:r>
          </a:p>
          <a:p>
            <a:r>
              <a:rPr lang="en-US" dirty="0"/>
              <a:t>Manages Library Operations</a:t>
            </a:r>
          </a:p>
          <a:p>
            <a:r>
              <a:rPr lang="en-US" dirty="0"/>
              <a:t>Keeps Board informed</a:t>
            </a:r>
          </a:p>
        </p:txBody>
      </p:sp>
      <p:sp>
        <p:nvSpPr>
          <p:cNvPr id="7" name="Rectangle 6"/>
          <p:cNvSpPr/>
          <p:nvPr/>
        </p:nvSpPr>
        <p:spPr>
          <a:xfrm>
            <a:off x="5867400" y="1447800"/>
            <a:ext cx="2819400" cy="1200329"/>
          </a:xfrm>
          <a:prstGeom prst="rect">
            <a:avLst/>
          </a:prstGeom>
        </p:spPr>
        <p:txBody>
          <a:bodyPr wrap="square">
            <a:spAutoFit/>
          </a:bodyPr>
          <a:lstStyle/>
          <a:p>
            <a:r>
              <a:rPr lang="en-US" b="1" dirty="0"/>
              <a:t>Friends</a:t>
            </a:r>
          </a:p>
          <a:p>
            <a:r>
              <a:rPr lang="en-US" dirty="0"/>
              <a:t>Fundraising</a:t>
            </a:r>
          </a:p>
          <a:p>
            <a:r>
              <a:rPr lang="en-US" dirty="0"/>
              <a:t>Volunteers</a:t>
            </a:r>
          </a:p>
          <a:p>
            <a:r>
              <a:rPr lang="en-US" dirty="0"/>
              <a:t>Advocates</a:t>
            </a:r>
          </a:p>
        </p:txBody>
      </p:sp>
      <p:pic>
        <p:nvPicPr>
          <p:cNvPr id="8" name="Picture 7"/>
          <p:cNvPicPr/>
          <p:nvPr/>
        </p:nvPicPr>
        <p:blipFill>
          <a:blip r:embed="rId2" cstate="print"/>
          <a:srcRect/>
          <a:stretch>
            <a:fillRect/>
          </a:stretch>
        </p:blipFill>
        <p:spPr bwMode="auto">
          <a:xfrm>
            <a:off x="685800" y="5715000"/>
            <a:ext cx="895350" cy="914400"/>
          </a:xfrm>
          <a:prstGeom prst="rect">
            <a:avLst/>
          </a:prstGeom>
          <a:noFill/>
        </p:spPr>
      </p:pic>
      <p:pic>
        <p:nvPicPr>
          <p:cNvPr id="9" name="Picture 8" descr="CT_State_Library_Logo-02.jpg"/>
          <p:cNvPicPr>
            <a:picLocks noChangeAspect="1"/>
          </p:cNvPicPr>
          <p:nvPr/>
        </p:nvPicPr>
        <p:blipFill>
          <a:blip r:embed="rId3" cstate="print"/>
          <a:stretch>
            <a:fillRect/>
          </a:stretch>
        </p:blipFill>
        <p:spPr>
          <a:xfrm>
            <a:off x="4800600" y="5562600"/>
            <a:ext cx="4343400" cy="12954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297F783-E3B9-473C-A0E7-37B17088661D}"/>
              </a:ext>
            </a:extLst>
          </p:cNvPr>
          <p:cNvPicPr>
            <a:picLocks noChangeAspect="1"/>
          </p:cNvPicPr>
          <p:nvPr/>
        </p:nvPicPr>
        <p:blipFill>
          <a:blip r:embed="rId2"/>
          <a:stretch>
            <a:fillRect/>
          </a:stretch>
        </p:blipFill>
        <p:spPr>
          <a:xfrm>
            <a:off x="482600" y="1063275"/>
            <a:ext cx="8178799" cy="4731448"/>
          </a:xfrm>
          <a:prstGeom prst="rect">
            <a:avLst/>
          </a:prstGeom>
        </p:spPr>
      </p:pic>
      <p:pic>
        <p:nvPicPr>
          <p:cNvPr id="30" name="Picture 29">
            <a:extLst>
              <a:ext uri="{FF2B5EF4-FFF2-40B4-BE49-F238E27FC236}">
                <a16:creationId xmlns:a16="http://schemas.microsoft.com/office/drawing/2014/main" id="{B9D39678-A0C1-4B92-92DC-2B0B353F6586}"/>
              </a:ext>
            </a:extLst>
          </p:cNvPr>
          <p:cNvPicPr/>
          <p:nvPr/>
        </p:nvPicPr>
        <p:blipFill>
          <a:blip r:embed="rId3" cstate="print"/>
          <a:srcRect/>
          <a:stretch>
            <a:fillRect/>
          </a:stretch>
        </p:blipFill>
        <p:spPr bwMode="auto">
          <a:xfrm>
            <a:off x="685800" y="5715000"/>
            <a:ext cx="895350" cy="914400"/>
          </a:xfrm>
          <a:prstGeom prst="rect">
            <a:avLst/>
          </a:prstGeom>
          <a:noFill/>
        </p:spPr>
      </p:pic>
      <p:pic>
        <p:nvPicPr>
          <p:cNvPr id="33" name="Picture 32" descr="CT_State_Library_Logo-02.jpg">
            <a:extLst>
              <a:ext uri="{FF2B5EF4-FFF2-40B4-BE49-F238E27FC236}">
                <a16:creationId xmlns:a16="http://schemas.microsoft.com/office/drawing/2014/main" id="{089A1153-5E58-45B7-8FED-19EC60B2B007}"/>
              </a:ext>
            </a:extLst>
          </p:cNvPr>
          <p:cNvPicPr>
            <a:picLocks noChangeAspect="1"/>
          </p:cNvPicPr>
          <p:nvPr/>
        </p:nvPicPr>
        <p:blipFill>
          <a:blip r:embed="rId4" cstate="print"/>
          <a:stretch>
            <a:fillRect/>
          </a:stretch>
        </p:blipFill>
        <p:spPr>
          <a:xfrm>
            <a:off x="4800600" y="5562600"/>
            <a:ext cx="3810000" cy="1136316"/>
          </a:xfrm>
          <a:prstGeom prst="rect">
            <a:avLst/>
          </a:prstGeom>
        </p:spPr>
      </p:pic>
    </p:spTree>
    <p:extLst>
      <p:ext uri="{BB962C8B-B14F-4D97-AF65-F5344CB8AC3E}">
        <p14:creationId xmlns:p14="http://schemas.microsoft.com/office/powerpoint/2010/main" val="3873057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2"/>
                </a:solidFill>
              </a:rPr>
              <a:t>Fundraising and Advocacy</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2209800" y="4038600"/>
            <a:ext cx="2806699" cy="1772653"/>
          </a:xfrm>
          <a:prstGeom prst="rect">
            <a:avLst/>
          </a:prstGeom>
          <a:noFill/>
          <a:ln w="9525">
            <a:noFill/>
            <a:miter lim="800000"/>
            <a:headEnd/>
            <a:tailEnd/>
          </a:ln>
        </p:spPr>
      </p:pic>
      <p:sp>
        <p:nvSpPr>
          <p:cNvPr id="5" name="Rectangle 4"/>
          <p:cNvSpPr/>
          <p:nvPr/>
        </p:nvSpPr>
        <p:spPr>
          <a:xfrm>
            <a:off x="533400" y="1447801"/>
            <a:ext cx="7924800" cy="2646878"/>
          </a:xfrm>
          <a:prstGeom prst="rect">
            <a:avLst/>
          </a:prstGeom>
        </p:spPr>
        <p:txBody>
          <a:bodyPr wrap="square">
            <a:spAutoFit/>
          </a:bodyPr>
          <a:lstStyle/>
          <a:p>
            <a:pPr>
              <a:buFont typeface="Arial" pitchFamily="34" charset="0"/>
              <a:buChar char="•"/>
            </a:pPr>
            <a:r>
              <a:rPr lang="en-US" sz="2800" b="1" dirty="0"/>
              <a:t>Ensure adequate support for the library</a:t>
            </a:r>
          </a:p>
          <a:p>
            <a:pPr lvl="1">
              <a:buFont typeface="Wingdings" pitchFamily="2" charset="2"/>
              <a:buChar char="ü"/>
            </a:pPr>
            <a:r>
              <a:rPr lang="en-US" sz="2400" dirty="0"/>
              <a:t>Understand town budget process</a:t>
            </a:r>
          </a:p>
          <a:p>
            <a:pPr lvl="1">
              <a:buFont typeface="Wingdings" pitchFamily="2" charset="2"/>
              <a:buChar char="ü"/>
            </a:pPr>
            <a:r>
              <a:rPr lang="en-US" sz="2400" dirty="0"/>
              <a:t>Attend town budget meetings in support of library      	director</a:t>
            </a:r>
          </a:p>
          <a:p>
            <a:pPr lvl="1">
              <a:buFont typeface="Wingdings" pitchFamily="2" charset="2"/>
              <a:buChar char="ü"/>
            </a:pPr>
            <a:r>
              <a:rPr lang="en-US" sz="2400" dirty="0"/>
              <a:t>Always be prepared to speak about library</a:t>
            </a:r>
          </a:p>
          <a:p>
            <a:pPr lvl="1">
              <a:buFont typeface="Wingdings" pitchFamily="2" charset="2"/>
              <a:buChar char="ü"/>
            </a:pPr>
            <a:r>
              <a:rPr lang="en-US" sz="2400" dirty="0"/>
              <a:t>Maintain good communication with  municipality </a:t>
            </a:r>
          </a:p>
          <a:p>
            <a:endParaRPr lang="en-US" dirty="0"/>
          </a:p>
        </p:txBody>
      </p:sp>
      <p:pic>
        <p:nvPicPr>
          <p:cNvPr id="6" name="Picture 5"/>
          <p:cNvPicPr/>
          <p:nvPr/>
        </p:nvPicPr>
        <p:blipFill>
          <a:blip r:embed="rId3" cstate="print"/>
          <a:srcRect/>
          <a:stretch>
            <a:fillRect/>
          </a:stretch>
        </p:blipFill>
        <p:spPr bwMode="auto">
          <a:xfrm>
            <a:off x="685800" y="5715000"/>
            <a:ext cx="895350" cy="914400"/>
          </a:xfrm>
          <a:prstGeom prst="rect">
            <a:avLst/>
          </a:prstGeom>
          <a:noFill/>
        </p:spPr>
      </p:pic>
      <p:pic>
        <p:nvPicPr>
          <p:cNvPr id="7" name="Picture 6" descr="CT_State_Library_Logo-02.jpg"/>
          <p:cNvPicPr>
            <a:picLocks noChangeAspect="1"/>
          </p:cNvPicPr>
          <p:nvPr/>
        </p:nvPicPr>
        <p:blipFill>
          <a:blip r:embed="rId4" cstate="print"/>
          <a:stretch>
            <a:fillRect/>
          </a:stretch>
        </p:blipFill>
        <p:spPr>
          <a:xfrm>
            <a:off x="4800600" y="5562600"/>
            <a:ext cx="4343400" cy="12954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786</Words>
  <Application>Microsoft Office PowerPoint</Application>
  <PresentationFormat>On-screen Show (4:3)</PresentationFormat>
  <Paragraphs>144</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Office Theme</vt:lpstr>
      <vt:lpstr>  Being a Library Board </vt:lpstr>
      <vt:lpstr>Presenters</vt:lpstr>
      <vt:lpstr>Overview</vt:lpstr>
      <vt:lpstr>Library Boards</vt:lpstr>
      <vt:lpstr>Library Boards in Connecticut</vt:lpstr>
      <vt:lpstr>Role of Board</vt:lpstr>
      <vt:lpstr>PowerPoint Presentation</vt:lpstr>
      <vt:lpstr>PowerPoint Presentation</vt:lpstr>
      <vt:lpstr>Fundraising and Advocacy</vt:lpstr>
      <vt:lpstr>Fundraising and Advocacy</vt:lpstr>
      <vt:lpstr>Ineffective Boards</vt:lpstr>
      <vt:lpstr>Effective Boards</vt:lpstr>
      <vt:lpstr>Effective Boards</vt:lpstr>
      <vt:lpstr>Orientation Kit</vt:lpstr>
      <vt:lpstr>Effective Meetings</vt:lpstr>
      <vt:lpstr>Resources for Trustees </vt:lpstr>
      <vt:lpstr>Contact</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Being a Library Board </dc:title>
  <dc:creator>Dlavalle</dc:creator>
  <cp:lastModifiedBy>LaValle, Dawn</cp:lastModifiedBy>
  <cp:revision>37</cp:revision>
  <dcterms:created xsi:type="dcterms:W3CDTF">2016-08-12T20:14:49Z</dcterms:created>
  <dcterms:modified xsi:type="dcterms:W3CDTF">2020-11-16T14:30:21Z</dcterms:modified>
</cp:coreProperties>
</file>