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6" r:id="rId5"/>
    <p:sldId id="257" r:id="rId6"/>
    <p:sldId id="258" r:id="rId7"/>
    <p:sldId id="267" r:id="rId8"/>
    <p:sldId id="259" r:id="rId9"/>
    <p:sldId id="260" r:id="rId10"/>
    <p:sldId id="262" r:id="rId11"/>
    <p:sldId id="263" r:id="rId12"/>
    <p:sldId id="265" r:id="rId13"/>
    <p:sldId id="264" r:id="rId14"/>
    <p:sldId id="268" r:id="rId15"/>
    <p:sldId id="269" r:id="rId16"/>
    <p:sldId id="266" r:id="rId17"/>
    <p:sldId id="270" r:id="rId18"/>
    <p:sldId id="271" r:id="rId19"/>
    <p:sldId id="272" r:id="rId20"/>
    <p:sldId id="281" r:id="rId21"/>
    <p:sldId id="278" r:id="rId22"/>
    <p:sldId id="277" r:id="rId23"/>
    <p:sldId id="273" r:id="rId24"/>
    <p:sldId id="274" r:id="rId25"/>
    <p:sldId id="275" r:id="rId26"/>
    <p:sldId id="283" r:id="rId27"/>
    <p:sldId id="276"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91A9E6-72F3-4B08-AC9F-5A11B974CDB9}" v="69" dt="2023-05-23T15:35:48.1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0FC7FE-C37A-F415-EF7C-67BE697C00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AF5C392-B942-9582-FDC1-E7FD8B3BF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83B1E33-8C1B-8FAB-7915-833883313A28}"/>
              </a:ext>
            </a:extLst>
          </p:cNvPr>
          <p:cNvSpPr>
            <a:spLocks noGrp="1"/>
          </p:cNvSpPr>
          <p:nvPr>
            <p:ph type="dt" sz="half" idx="10"/>
          </p:nvPr>
        </p:nvSpPr>
        <p:spPr/>
        <p:txBody>
          <a:bodyPr/>
          <a:lstStyle/>
          <a:p>
            <a:fld id="{0401CAD0-A507-4FB3-94F2-8EC78B4DF792}" type="datetimeFigureOut">
              <a:rPr lang="en-US" smtClean="0"/>
              <a:t>6/22/2023</a:t>
            </a:fld>
            <a:endParaRPr lang="en-US"/>
          </a:p>
        </p:txBody>
      </p:sp>
      <p:sp>
        <p:nvSpPr>
          <p:cNvPr id="5" name="Footer Placeholder 4">
            <a:extLst>
              <a:ext uri="{FF2B5EF4-FFF2-40B4-BE49-F238E27FC236}">
                <a16:creationId xmlns:a16="http://schemas.microsoft.com/office/drawing/2014/main" xmlns="" id="{549B06BC-D82B-7D51-5A71-82CC4E4C1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79E821-A15E-9C97-254E-09C16A7FB673}"/>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4018824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92A4E-1173-39A7-9BCB-03800C0A66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00B1317-2FB5-EA40-6DF4-32FB74F3DD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4F4B89-69B6-A6C0-1C5E-D4BB23C91290}"/>
              </a:ext>
            </a:extLst>
          </p:cNvPr>
          <p:cNvSpPr>
            <a:spLocks noGrp="1"/>
          </p:cNvSpPr>
          <p:nvPr>
            <p:ph type="dt" sz="half" idx="10"/>
          </p:nvPr>
        </p:nvSpPr>
        <p:spPr/>
        <p:txBody>
          <a:bodyPr/>
          <a:lstStyle/>
          <a:p>
            <a:fld id="{0401CAD0-A507-4FB3-94F2-8EC78B4DF792}" type="datetimeFigureOut">
              <a:rPr lang="en-US" smtClean="0"/>
              <a:t>6/22/2023</a:t>
            </a:fld>
            <a:endParaRPr lang="en-US"/>
          </a:p>
        </p:txBody>
      </p:sp>
      <p:sp>
        <p:nvSpPr>
          <p:cNvPr id="5" name="Footer Placeholder 4">
            <a:extLst>
              <a:ext uri="{FF2B5EF4-FFF2-40B4-BE49-F238E27FC236}">
                <a16:creationId xmlns:a16="http://schemas.microsoft.com/office/drawing/2014/main" xmlns="" id="{DDC61AB7-E209-03B9-02A1-51A92D7B07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290771-DEA3-9FF4-D1D9-50F28B62DC2B}"/>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203002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F9A2C5E-6A86-E569-855A-39CA1A44AF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F47F495-0CA2-44E7-8F28-84725A5956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F0BBD9-E654-0362-7D2C-D553633B730A}"/>
              </a:ext>
            </a:extLst>
          </p:cNvPr>
          <p:cNvSpPr>
            <a:spLocks noGrp="1"/>
          </p:cNvSpPr>
          <p:nvPr>
            <p:ph type="dt" sz="half" idx="10"/>
          </p:nvPr>
        </p:nvSpPr>
        <p:spPr/>
        <p:txBody>
          <a:bodyPr/>
          <a:lstStyle/>
          <a:p>
            <a:fld id="{0401CAD0-A507-4FB3-94F2-8EC78B4DF792}" type="datetimeFigureOut">
              <a:rPr lang="en-US" smtClean="0"/>
              <a:t>6/22/2023</a:t>
            </a:fld>
            <a:endParaRPr lang="en-US"/>
          </a:p>
        </p:txBody>
      </p:sp>
      <p:sp>
        <p:nvSpPr>
          <p:cNvPr id="5" name="Footer Placeholder 4">
            <a:extLst>
              <a:ext uri="{FF2B5EF4-FFF2-40B4-BE49-F238E27FC236}">
                <a16:creationId xmlns:a16="http://schemas.microsoft.com/office/drawing/2014/main" xmlns="" id="{4E902382-26B5-19B6-E030-94542BD3F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43887C-E7D9-44F1-19FD-479B5F908601}"/>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388123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72585-2138-F92A-2CA9-D09001499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58F636D-8609-47A3-DFDF-5E76FC0ED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6F36DD-0B4A-2566-8A1A-62D3F069A115}"/>
              </a:ext>
            </a:extLst>
          </p:cNvPr>
          <p:cNvSpPr>
            <a:spLocks noGrp="1"/>
          </p:cNvSpPr>
          <p:nvPr>
            <p:ph type="dt" sz="half" idx="10"/>
          </p:nvPr>
        </p:nvSpPr>
        <p:spPr/>
        <p:txBody>
          <a:bodyPr/>
          <a:lstStyle/>
          <a:p>
            <a:fld id="{0401CAD0-A507-4FB3-94F2-8EC78B4DF792}" type="datetimeFigureOut">
              <a:rPr lang="en-US" smtClean="0"/>
              <a:t>6/22/2023</a:t>
            </a:fld>
            <a:endParaRPr lang="en-US"/>
          </a:p>
        </p:txBody>
      </p:sp>
      <p:sp>
        <p:nvSpPr>
          <p:cNvPr id="5" name="Footer Placeholder 4">
            <a:extLst>
              <a:ext uri="{FF2B5EF4-FFF2-40B4-BE49-F238E27FC236}">
                <a16:creationId xmlns:a16="http://schemas.microsoft.com/office/drawing/2014/main" xmlns="" id="{631BB4A7-8B01-4989-FE13-FE881F582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FF67972-0F16-DFB3-A9DE-4D399B116906}"/>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149871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9D57C-60E6-7496-B900-E504B26A6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95E453D-EFA5-518E-1FC0-B218A4C37E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97AA5A-95AF-1B6C-BFC6-60ADC594C85C}"/>
              </a:ext>
            </a:extLst>
          </p:cNvPr>
          <p:cNvSpPr>
            <a:spLocks noGrp="1"/>
          </p:cNvSpPr>
          <p:nvPr>
            <p:ph type="dt" sz="half" idx="10"/>
          </p:nvPr>
        </p:nvSpPr>
        <p:spPr/>
        <p:txBody>
          <a:bodyPr/>
          <a:lstStyle/>
          <a:p>
            <a:fld id="{0401CAD0-A507-4FB3-94F2-8EC78B4DF792}" type="datetimeFigureOut">
              <a:rPr lang="en-US" smtClean="0"/>
              <a:t>6/22/2023</a:t>
            </a:fld>
            <a:endParaRPr lang="en-US"/>
          </a:p>
        </p:txBody>
      </p:sp>
      <p:sp>
        <p:nvSpPr>
          <p:cNvPr id="5" name="Footer Placeholder 4">
            <a:extLst>
              <a:ext uri="{FF2B5EF4-FFF2-40B4-BE49-F238E27FC236}">
                <a16:creationId xmlns:a16="http://schemas.microsoft.com/office/drawing/2014/main" xmlns="" id="{A0469258-DD33-4B4A-CA14-0FEB15989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ACFC2F-D9F7-BECC-30C3-5B611D77BD22}"/>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312044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1386A-EF6A-9B67-01AC-339227B29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4869980-283C-F8D7-4A25-B168098864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781620C-FB57-8E8C-1C27-BB67E85DD0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4885137-8CF8-3227-F124-83F339BD0C61}"/>
              </a:ext>
            </a:extLst>
          </p:cNvPr>
          <p:cNvSpPr>
            <a:spLocks noGrp="1"/>
          </p:cNvSpPr>
          <p:nvPr>
            <p:ph type="dt" sz="half" idx="10"/>
          </p:nvPr>
        </p:nvSpPr>
        <p:spPr/>
        <p:txBody>
          <a:bodyPr/>
          <a:lstStyle/>
          <a:p>
            <a:fld id="{0401CAD0-A507-4FB3-94F2-8EC78B4DF792}" type="datetimeFigureOut">
              <a:rPr lang="en-US" smtClean="0"/>
              <a:t>6/22/2023</a:t>
            </a:fld>
            <a:endParaRPr lang="en-US"/>
          </a:p>
        </p:txBody>
      </p:sp>
      <p:sp>
        <p:nvSpPr>
          <p:cNvPr id="6" name="Footer Placeholder 5">
            <a:extLst>
              <a:ext uri="{FF2B5EF4-FFF2-40B4-BE49-F238E27FC236}">
                <a16:creationId xmlns:a16="http://schemas.microsoft.com/office/drawing/2014/main" xmlns="" id="{70D6242F-762F-BF1C-0EDC-0E4B16A42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4ADF193-0F26-4758-00F1-CD9DC6C160AF}"/>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417980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6877AC-A4A1-5365-1F78-7954D1CB43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086495E-E6C3-8ED6-CB9A-1F63DEDCE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83A9096-3792-6199-D66E-4B07BD6A52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3365056-D85B-D853-17DA-8490EB891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5444ADE-0B00-8986-FFEF-8D115D2BDA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A73368F-B9D7-6314-17F4-A9E6546B8FAB}"/>
              </a:ext>
            </a:extLst>
          </p:cNvPr>
          <p:cNvSpPr>
            <a:spLocks noGrp="1"/>
          </p:cNvSpPr>
          <p:nvPr>
            <p:ph type="dt" sz="half" idx="10"/>
          </p:nvPr>
        </p:nvSpPr>
        <p:spPr/>
        <p:txBody>
          <a:bodyPr/>
          <a:lstStyle/>
          <a:p>
            <a:fld id="{0401CAD0-A507-4FB3-94F2-8EC78B4DF792}" type="datetimeFigureOut">
              <a:rPr lang="en-US" smtClean="0"/>
              <a:t>6/22/2023</a:t>
            </a:fld>
            <a:endParaRPr lang="en-US"/>
          </a:p>
        </p:txBody>
      </p:sp>
      <p:sp>
        <p:nvSpPr>
          <p:cNvPr id="8" name="Footer Placeholder 7">
            <a:extLst>
              <a:ext uri="{FF2B5EF4-FFF2-40B4-BE49-F238E27FC236}">
                <a16:creationId xmlns:a16="http://schemas.microsoft.com/office/drawing/2014/main" xmlns="" id="{1E3EB012-1DFB-90BB-0443-D7FF1934F1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2BA552B-7B1A-26F4-BF53-3DA4BB0D886A}"/>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144831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0FC35-8559-D804-65FF-76517BF61D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3BC5BD2-C660-BFBE-3606-B42C15004A8F}"/>
              </a:ext>
            </a:extLst>
          </p:cNvPr>
          <p:cNvSpPr>
            <a:spLocks noGrp="1"/>
          </p:cNvSpPr>
          <p:nvPr>
            <p:ph type="dt" sz="half" idx="10"/>
          </p:nvPr>
        </p:nvSpPr>
        <p:spPr/>
        <p:txBody>
          <a:bodyPr/>
          <a:lstStyle/>
          <a:p>
            <a:fld id="{0401CAD0-A507-4FB3-94F2-8EC78B4DF792}" type="datetimeFigureOut">
              <a:rPr lang="en-US" smtClean="0"/>
              <a:t>6/22/2023</a:t>
            </a:fld>
            <a:endParaRPr lang="en-US"/>
          </a:p>
        </p:txBody>
      </p:sp>
      <p:sp>
        <p:nvSpPr>
          <p:cNvPr id="4" name="Footer Placeholder 3">
            <a:extLst>
              <a:ext uri="{FF2B5EF4-FFF2-40B4-BE49-F238E27FC236}">
                <a16:creationId xmlns:a16="http://schemas.microsoft.com/office/drawing/2014/main" xmlns="" id="{14B82380-A34D-C346-8717-3DE2A90211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91DBBC0-1202-D7AC-72E7-58FE6820C243}"/>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1328891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FC43911-F984-AD3F-B2B2-9E7EE67EDA06}"/>
              </a:ext>
            </a:extLst>
          </p:cNvPr>
          <p:cNvSpPr>
            <a:spLocks noGrp="1"/>
          </p:cNvSpPr>
          <p:nvPr>
            <p:ph type="dt" sz="half" idx="10"/>
          </p:nvPr>
        </p:nvSpPr>
        <p:spPr/>
        <p:txBody>
          <a:bodyPr/>
          <a:lstStyle/>
          <a:p>
            <a:fld id="{0401CAD0-A507-4FB3-94F2-8EC78B4DF792}" type="datetimeFigureOut">
              <a:rPr lang="en-US" smtClean="0"/>
              <a:t>6/22/2023</a:t>
            </a:fld>
            <a:endParaRPr lang="en-US"/>
          </a:p>
        </p:txBody>
      </p:sp>
      <p:sp>
        <p:nvSpPr>
          <p:cNvPr id="3" name="Footer Placeholder 2">
            <a:extLst>
              <a:ext uri="{FF2B5EF4-FFF2-40B4-BE49-F238E27FC236}">
                <a16:creationId xmlns:a16="http://schemas.microsoft.com/office/drawing/2014/main" xmlns="" id="{1A455AC2-ED5F-787B-E26F-80325CE1F7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3B7E9B7-9AAF-E567-CA00-390F25C70A0A}"/>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335842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317A8-E503-DD8F-0FC5-71C8EE7394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5B3380F-54CA-084F-6037-285D790BF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C41314F-10C8-1A93-AC39-5C93C4C03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B18BCBB-C9B5-F03B-8837-4E30E85DC3FB}"/>
              </a:ext>
            </a:extLst>
          </p:cNvPr>
          <p:cNvSpPr>
            <a:spLocks noGrp="1"/>
          </p:cNvSpPr>
          <p:nvPr>
            <p:ph type="dt" sz="half" idx="10"/>
          </p:nvPr>
        </p:nvSpPr>
        <p:spPr/>
        <p:txBody>
          <a:bodyPr/>
          <a:lstStyle/>
          <a:p>
            <a:fld id="{0401CAD0-A507-4FB3-94F2-8EC78B4DF792}" type="datetimeFigureOut">
              <a:rPr lang="en-US" smtClean="0"/>
              <a:t>6/22/2023</a:t>
            </a:fld>
            <a:endParaRPr lang="en-US"/>
          </a:p>
        </p:txBody>
      </p:sp>
      <p:sp>
        <p:nvSpPr>
          <p:cNvPr id="6" name="Footer Placeholder 5">
            <a:extLst>
              <a:ext uri="{FF2B5EF4-FFF2-40B4-BE49-F238E27FC236}">
                <a16:creationId xmlns:a16="http://schemas.microsoft.com/office/drawing/2014/main" xmlns="" id="{96CA55D9-9BD6-ACF0-52C2-197EEFB83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C9D665B-63FC-8274-CDA1-71804EEC8138}"/>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423269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C9345-D54C-2ADD-E0CE-517439143C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ED52E0A-8A1A-2AAE-9831-CD2F0711B7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83173ED-C8E3-0807-1C87-A139528B1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5CCC71-6A60-F316-E2B4-200EB5F844CB}"/>
              </a:ext>
            </a:extLst>
          </p:cNvPr>
          <p:cNvSpPr>
            <a:spLocks noGrp="1"/>
          </p:cNvSpPr>
          <p:nvPr>
            <p:ph type="dt" sz="half" idx="10"/>
          </p:nvPr>
        </p:nvSpPr>
        <p:spPr/>
        <p:txBody>
          <a:bodyPr/>
          <a:lstStyle/>
          <a:p>
            <a:fld id="{0401CAD0-A507-4FB3-94F2-8EC78B4DF792}" type="datetimeFigureOut">
              <a:rPr lang="en-US" smtClean="0"/>
              <a:t>6/22/2023</a:t>
            </a:fld>
            <a:endParaRPr lang="en-US"/>
          </a:p>
        </p:txBody>
      </p:sp>
      <p:sp>
        <p:nvSpPr>
          <p:cNvPr id="6" name="Footer Placeholder 5">
            <a:extLst>
              <a:ext uri="{FF2B5EF4-FFF2-40B4-BE49-F238E27FC236}">
                <a16:creationId xmlns:a16="http://schemas.microsoft.com/office/drawing/2014/main" xmlns="" id="{F5048D25-1087-34A9-06C6-6E5BE2F74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0FB919E-E200-765A-ECF8-EE36B1A7EBCD}"/>
              </a:ext>
            </a:extLst>
          </p:cNvPr>
          <p:cNvSpPr>
            <a:spLocks noGrp="1"/>
          </p:cNvSpPr>
          <p:nvPr>
            <p:ph type="sldNum" sz="quarter" idx="12"/>
          </p:nvPr>
        </p:nvSpPr>
        <p:spPr/>
        <p:txBody>
          <a:bodyPr/>
          <a:lstStyle/>
          <a:p>
            <a:fld id="{6991A5C3-8696-451E-A09D-79C268E732C2}" type="slidenum">
              <a:rPr lang="en-US" smtClean="0"/>
              <a:t>‹#›</a:t>
            </a:fld>
            <a:endParaRPr lang="en-US"/>
          </a:p>
        </p:txBody>
      </p:sp>
    </p:spTree>
    <p:extLst>
      <p:ext uri="{BB962C8B-B14F-4D97-AF65-F5344CB8AC3E}">
        <p14:creationId xmlns:p14="http://schemas.microsoft.com/office/powerpoint/2010/main" val="27999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DBF827-AEC8-38F3-DA73-F29909B3D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82117D8-2F5C-2D98-FF78-A2CD5E8BF9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407BE2-8928-2801-A12E-298B8AE84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1CAD0-A507-4FB3-94F2-8EC78B4DF792}" type="datetimeFigureOut">
              <a:rPr lang="en-US" smtClean="0"/>
              <a:t>6/22/2023</a:t>
            </a:fld>
            <a:endParaRPr lang="en-US"/>
          </a:p>
        </p:txBody>
      </p:sp>
      <p:sp>
        <p:nvSpPr>
          <p:cNvPr id="5" name="Footer Placeholder 4">
            <a:extLst>
              <a:ext uri="{FF2B5EF4-FFF2-40B4-BE49-F238E27FC236}">
                <a16:creationId xmlns:a16="http://schemas.microsoft.com/office/drawing/2014/main" xmlns="" id="{B2863596-C798-588A-C26A-1EA915E515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669DB5D-2E73-F6DC-808A-0AEDF4A3ED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1A5C3-8696-451E-A09D-79C268E732C2}" type="slidenum">
              <a:rPr lang="en-US" smtClean="0"/>
              <a:t>‹#›</a:t>
            </a:fld>
            <a:endParaRPr lang="en-US"/>
          </a:p>
        </p:txBody>
      </p:sp>
    </p:spTree>
    <p:extLst>
      <p:ext uri="{BB962C8B-B14F-4D97-AF65-F5344CB8AC3E}">
        <p14:creationId xmlns:p14="http://schemas.microsoft.com/office/powerpoint/2010/main" val="1678723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ussell.blair@ct.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A70F4F6-8761-4016-931A-4535464E4C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49A0B82-D0D3-58C3-5F08-9957DCC56FA2}"/>
              </a:ext>
            </a:extLst>
          </p:cNvPr>
          <p:cNvSpPr>
            <a:spLocks noGrp="1"/>
          </p:cNvSpPr>
          <p:nvPr>
            <p:ph type="ctrTitle"/>
          </p:nvPr>
        </p:nvSpPr>
        <p:spPr>
          <a:xfrm>
            <a:off x="1033272" y="954284"/>
            <a:ext cx="10513106" cy="2943432"/>
          </a:xfrm>
        </p:spPr>
        <p:txBody>
          <a:bodyPr>
            <a:normAutofit/>
          </a:bodyPr>
          <a:lstStyle/>
          <a:p>
            <a:pPr algn="l"/>
            <a:r>
              <a:rPr lang="en-US" sz="8000"/>
              <a:t>FOI 101: A Crash Course In The FOI Act</a:t>
            </a:r>
          </a:p>
        </p:txBody>
      </p:sp>
      <p:sp>
        <p:nvSpPr>
          <p:cNvPr id="3" name="Subtitle 2">
            <a:extLst>
              <a:ext uri="{FF2B5EF4-FFF2-40B4-BE49-F238E27FC236}">
                <a16:creationId xmlns:a16="http://schemas.microsoft.com/office/drawing/2014/main" xmlns="" id="{9A553903-693B-70C4-ED23-954345917868}"/>
              </a:ext>
            </a:extLst>
          </p:cNvPr>
          <p:cNvSpPr>
            <a:spLocks noGrp="1"/>
          </p:cNvSpPr>
          <p:nvPr>
            <p:ph type="subTitle" idx="1"/>
          </p:nvPr>
        </p:nvSpPr>
        <p:spPr>
          <a:xfrm>
            <a:off x="1033272" y="4262016"/>
            <a:ext cx="10513106" cy="1242688"/>
          </a:xfrm>
        </p:spPr>
        <p:txBody>
          <a:bodyPr anchor="t">
            <a:normAutofit fontScale="85000" lnSpcReduction="20000"/>
          </a:bodyPr>
          <a:lstStyle/>
          <a:p>
            <a:pPr algn="l"/>
            <a:r>
              <a:rPr lang="en-US" sz="3200"/>
              <a:t>Connecticut Freedom of Information Commission</a:t>
            </a:r>
          </a:p>
          <a:p>
            <a:pPr algn="l"/>
            <a:r>
              <a:rPr lang="en-US" sz="3200"/>
              <a:t>Russell Blair – Director of Education &amp; Communications</a:t>
            </a:r>
          </a:p>
          <a:p>
            <a:pPr algn="l"/>
            <a:r>
              <a:rPr lang="en-US" sz="3200"/>
              <a:t>860-256-3968 | </a:t>
            </a:r>
            <a:r>
              <a:rPr lang="en-US" sz="3200" err="1">
                <a:hlinkClick r:id="rId2"/>
              </a:rPr>
              <a:t>russell.blair</a:t>
            </a:r>
            <a:r>
              <a:rPr lang="en-US" sz="3200">
                <a:hlinkClick r:id="rId2"/>
              </a:rPr>
              <a:t>@ct.gov</a:t>
            </a:r>
            <a:r>
              <a:rPr lang="en-US" sz="3200"/>
              <a:t> </a:t>
            </a:r>
          </a:p>
          <a:p>
            <a:pPr algn="l"/>
            <a:endParaRPr lang="en-US" sz="3200"/>
          </a:p>
        </p:txBody>
      </p:sp>
      <p:sp>
        <p:nvSpPr>
          <p:cNvPr id="10" name="Rectangle 9">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B4C49FD3-CD95-4BA4-8BD3-B4A4C6844FC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5422392" y="64008"/>
            <a:chExt cx="1178966" cy="232963"/>
          </a:xfrm>
        </p:grpSpPr>
        <p:sp>
          <p:nvSpPr>
            <p:cNvPr id="13" name="Rectangle 64">
              <a:extLst>
                <a:ext uri="{FF2B5EF4-FFF2-40B4-BE49-F238E27FC236}">
                  <a16:creationId xmlns:a16="http://schemas.microsoft.com/office/drawing/2014/main" xmlns="" id="{194125EE-68A0-44AF-9565-81EF0F3118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6">
              <a:extLst>
                <a:ext uri="{FF2B5EF4-FFF2-40B4-BE49-F238E27FC236}">
                  <a16:creationId xmlns:a16="http://schemas.microsoft.com/office/drawing/2014/main" xmlns="" id="{47D98E13-5DFC-4FC3-B217-18D7503F2DC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xmlns="" id="{1208B249-52C1-45B2-94CA-7FCF767BD5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xmlns="" id="{8E8EC538-BB99-4192-A555-FD23D92C5C3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xmlns="" id="{C818F7CD-D8C3-4B0E-8332-5F5D23675C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xmlns="" id="{BA3A1026-C945-44C7-95BC-3BF4551EF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xmlns="" id="{E7A2271E-1BF0-4DBF-BDC5-8205DFE2B7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xmlns="" id="{FC359C9B-D7DB-4D67-BC20-0ED526C67E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xmlns="" id="{5DA7CDCF-326D-40F3-9FA1-F6B696E8FF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xmlns="" id="{42EAB6A2-C79F-4E11-BA2B-823945037E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xmlns="" id="{0409AE1C-32E7-42F0-8174-D8EC28D1DD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xmlns="" id="{6D094018-4CC4-4507-BD21-223B12217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xmlns="" id="{4971B5B3-87D2-49C1-9AD0-984AF7579C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xmlns="" id="{7F8CC77F-5D16-46D1-9E76-844D3D54B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xmlns="" id="{3136B198-9314-404B-9B2A-B12F1C81E8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xmlns="" id="{3AD2B785-CD5F-4846-8278-FD202F836F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xmlns="" id="{3C6BD3BE-D8A5-4561-9641-5F579267C5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xmlns="" id="{883722C6-0687-4FBC-924C-022C334B35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xmlns="" id="{50E3342E-EFDF-4EE7-A275-A46FE15FD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xmlns="" id="{02A591D3-77C5-427A-84E7-5040F9C17B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46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98723-172F-188A-BF18-87268B57942D}"/>
              </a:ext>
            </a:extLst>
          </p:cNvPr>
          <p:cNvSpPr>
            <a:spLocks noGrp="1"/>
          </p:cNvSpPr>
          <p:nvPr>
            <p:ph type="title"/>
          </p:nvPr>
        </p:nvSpPr>
        <p:spPr/>
        <p:txBody>
          <a:bodyPr/>
          <a:lstStyle/>
          <a:p>
            <a:r>
              <a:rPr lang="en-US" b="1"/>
              <a:t>Executive Session</a:t>
            </a:r>
          </a:p>
        </p:txBody>
      </p:sp>
      <p:sp>
        <p:nvSpPr>
          <p:cNvPr id="3" name="Content Placeholder 2">
            <a:extLst>
              <a:ext uri="{FF2B5EF4-FFF2-40B4-BE49-F238E27FC236}">
                <a16:creationId xmlns:a16="http://schemas.microsoft.com/office/drawing/2014/main" xmlns="" id="{215B13BD-96C1-A17B-1847-13DAFFA601B9}"/>
              </a:ext>
            </a:extLst>
          </p:cNvPr>
          <p:cNvSpPr>
            <a:spLocks noGrp="1"/>
          </p:cNvSpPr>
          <p:nvPr>
            <p:ph idx="1"/>
          </p:nvPr>
        </p:nvSpPr>
        <p:spPr/>
        <p:txBody>
          <a:bodyPr>
            <a:normAutofit fontScale="92500" lnSpcReduction="20000"/>
          </a:bodyPr>
          <a:lstStyle/>
          <a:p>
            <a:r>
              <a:rPr lang="en-US"/>
              <a:t>It’s OK to meet behind closed doors for </a:t>
            </a:r>
            <a:r>
              <a:rPr lang="en-US" b="1"/>
              <a:t>five specific reasons:</a:t>
            </a:r>
            <a:br>
              <a:rPr lang="en-US" b="1"/>
            </a:br>
            <a:r>
              <a:rPr lang="en-US" b="1"/>
              <a:t/>
            </a:r>
            <a:br>
              <a:rPr lang="en-US" b="1"/>
            </a:br>
            <a:r>
              <a:rPr lang="en-US"/>
              <a:t>Personnel matters (Person being discussed can request open session)</a:t>
            </a:r>
            <a:br>
              <a:rPr lang="en-US"/>
            </a:br>
            <a:r>
              <a:rPr lang="en-US"/>
              <a:t>Pending claims or litigation</a:t>
            </a:r>
            <a:br>
              <a:rPr lang="en-US"/>
            </a:br>
            <a:r>
              <a:rPr lang="en-US"/>
              <a:t>Security</a:t>
            </a:r>
            <a:br>
              <a:rPr lang="en-US"/>
            </a:br>
            <a:r>
              <a:rPr lang="en-US"/>
              <a:t>Sale or lease of property</a:t>
            </a:r>
            <a:br>
              <a:rPr lang="en-US"/>
            </a:br>
            <a:r>
              <a:rPr lang="en-US"/>
              <a:t>Discussion of records exempt from FOIA</a:t>
            </a:r>
            <a:br>
              <a:rPr lang="en-US"/>
            </a:br>
            <a:endParaRPr lang="en-US"/>
          </a:p>
          <a:p>
            <a:r>
              <a:rPr lang="en-US"/>
              <a:t>Must vote by 2/3 to go into Executive Session</a:t>
            </a:r>
          </a:p>
          <a:p>
            <a:r>
              <a:rPr lang="en-US"/>
              <a:t>Meetings still require notice/agenda (try to be specific)</a:t>
            </a:r>
          </a:p>
          <a:p>
            <a:r>
              <a:rPr lang="en-US"/>
              <a:t>You cannot vote during Executive Session</a:t>
            </a:r>
          </a:p>
          <a:p>
            <a:r>
              <a:rPr lang="en-US"/>
              <a:t>Staff can be invited in to assist; do not create a second audience</a:t>
            </a:r>
          </a:p>
          <a:p>
            <a:endParaRPr lang="en-US"/>
          </a:p>
          <a:p>
            <a:pPr marL="457200" lvl="1" indent="0">
              <a:buNone/>
            </a:pPr>
            <a:endParaRPr lang="en-US"/>
          </a:p>
        </p:txBody>
      </p:sp>
    </p:spTree>
    <p:extLst>
      <p:ext uri="{BB962C8B-B14F-4D97-AF65-F5344CB8AC3E}">
        <p14:creationId xmlns:p14="http://schemas.microsoft.com/office/powerpoint/2010/main" val="148962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E1F1C-8C25-1E67-4996-14167FF78D67}"/>
              </a:ext>
            </a:extLst>
          </p:cNvPr>
          <p:cNvSpPr>
            <a:spLocks noGrp="1"/>
          </p:cNvSpPr>
          <p:nvPr>
            <p:ph type="title"/>
          </p:nvPr>
        </p:nvSpPr>
        <p:spPr/>
        <p:txBody>
          <a:bodyPr/>
          <a:lstStyle/>
          <a:p>
            <a:r>
              <a:rPr lang="en-US" b="1"/>
              <a:t>When Is A Meeting Not A Meeting?</a:t>
            </a:r>
          </a:p>
        </p:txBody>
      </p:sp>
      <p:sp>
        <p:nvSpPr>
          <p:cNvPr id="3" name="Content Placeholder 2">
            <a:extLst>
              <a:ext uri="{FF2B5EF4-FFF2-40B4-BE49-F238E27FC236}">
                <a16:creationId xmlns:a16="http://schemas.microsoft.com/office/drawing/2014/main" xmlns="" id="{EA78BEC6-5E34-7AF6-88E3-B85E0B4777BD}"/>
              </a:ext>
            </a:extLst>
          </p:cNvPr>
          <p:cNvSpPr>
            <a:spLocks noGrp="1"/>
          </p:cNvSpPr>
          <p:nvPr>
            <p:ph idx="1"/>
          </p:nvPr>
        </p:nvSpPr>
        <p:spPr/>
        <p:txBody>
          <a:bodyPr/>
          <a:lstStyle/>
          <a:p>
            <a:r>
              <a:rPr lang="en-US"/>
              <a:t>The Freedom of Information Act carves out exemptions to its meeting requirements for the following:</a:t>
            </a:r>
            <a:br>
              <a:rPr lang="en-US"/>
            </a:br>
            <a:r>
              <a:rPr lang="en-US"/>
              <a:t/>
            </a:r>
            <a:br>
              <a:rPr lang="en-US"/>
            </a:br>
            <a:r>
              <a:rPr lang="en-US"/>
              <a:t>Personnel search committees for executive-level employees</a:t>
            </a:r>
            <a:br>
              <a:rPr lang="en-US"/>
            </a:br>
            <a:r>
              <a:rPr lang="en-US"/>
              <a:t>Strategy or negotiations related to collective bargaining</a:t>
            </a:r>
            <a:br>
              <a:rPr lang="en-US"/>
            </a:br>
            <a:r>
              <a:rPr lang="en-US"/>
              <a:t>Caucuses</a:t>
            </a:r>
            <a:br>
              <a:rPr lang="en-US"/>
            </a:br>
            <a:r>
              <a:rPr lang="en-US"/>
              <a:t>Staff meetings</a:t>
            </a:r>
            <a:br>
              <a:rPr lang="en-US"/>
            </a:br>
            <a:r>
              <a:rPr lang="en-US"/>
              <a:t>Chance/social meetings</a:t>
            </a:r>
          </a:p>
          <a:p>
            <a:pPr marL="0" indent="0">
              <a:buNone/>
            </a:pPr>
            <a:endParaRPr lang="en-US"/>
          </a:p>
          <a:p>
            <a:endParaRPr lang="en-US"/>
          </a:p>
          <a:p>
            <a:endParaRPr lang="en-US"/>
          </a:p>
          <a:p>
            <a:endParaRPr lang="en-US"/>
          </a:p>
        </p:txBody>
      </p:sp>
    </p:spTree>
    <p:extLst>
      <p:ext uri="{BB962C8B-B14F-4D97-AF65-F5344CB8AC3E}">
        <p14:creationId xmlns:p14="http://schemas.microsoft.com/office/powerpoint/2010/main" val="54278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D988F-3471-9B49-CF72-6B676E2DC46A}"/>
              </a:ext>
            </a:extLst>
          </p:cNvPr>
          <p:cNvSpPr>
            <a:spLocks noGrp="1"/>
          </p:cNvSpPr>
          <p:nvPr>
            <p:ph type="title"/>
          </p:nvPr>
        </p:nvSpPr>
        <p:spPr/>
        <p:txBody>
          <a:bodyPr/>
          <a:lstStyle/>
          <a:p>
            <a:r>
              <a:rPr lang="en-US" b="1"/>
              <a:t>Email &amp; Meetings</a:t>
            </a:r>
          </a:p>
        </p:txBody>
      </p:sp>
      <p:sp>
        <p:nvSpPr>
          <p:cNvPr id="3" name="Content Placeholder 2">
            <a:extLst>
              <a:ext uri="{FF2B5EF4-FFF2-40B4-BE49-F238E27FC236}">
                <a16:creationId xmlns:a16="http://schemas.microsoft.com/office/drawing/2014/main" xmlns="" id="{27D0C9CC-12E8-A63B-E8C3-53D4A2258552}"/>
              </a:ext>
            </a:extLst>
          </p:cNvPr>
          <p:cNvSpPr>
            <a:spLocks noGrp="1"/>
          </p:cNvSpPr>
          <p:nvPr>
            <p:ph idx="1"/>
          </p:nvPr>
        </p:nvSpPr>
        <p:spPr>
          <a:xfrm>
            <a:off x="838199" y="1825625"/>
            <a:ext cx="5861181" cy="4351338"/>
          </a:xfrm>
        </p:spPr>
        <p:txBody>
          <a:bodyPr/>
          <a:lstStyle/>
          <a:p>
            <a:r>
              <a:rPr lang="en-US"/>
              <a:t>From meeting definition: </a:t>
            </a:r>
            <a:r>
              <a:rPr lang="en-US" b="1"/>
              <a:t>“whether in person or by means of electronic equipment”</a:t>
            </a:r>
          </a:p>
          <a:p>
            <a:r>
              <a:rPr lang="en-US"/>
              <a:t>OK to discuss items to add to agenda, or scheduling matters</a:t>
            </a:r>
          </a:p>
          <a:p>
            <a:r>
              <a:rPr lang="en-US"/>
              <a:t>Back-and-forth debate over issues should be saved for public meeting</a:t>
            </a:r>
          </a:p>
        </p:txBody>
      </p:sp>
      <p:pic>
        <p:nvPicPr>
          <p:cNvPr id="4098" name="Picture 2" descr="This Meeting Could Have Been an E-mail Mug Funny Office Mug - Etsy">
            <a:extLst>
              <a:ext uri="{FF2B5EF4-FFF2-40B4-BE49-F238E27FC236}">
                <a16:creationId xmlns:a16="http://schemas.microsoft.com/office/drawing/2014/main" xmlns="" id="{193DD8FE-5332-AFB3-DA6D-1D307083DF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5650" y="904875"/>
            <a:ext cx="453390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201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A155FD-99F5-2A2D-53EC-595ED9D190B3}"/>
              </a:ext>
            </a:extLst>
          </p:cNvPr>
          <p:cNvSpPr>
            <a:spLocks noGrp="1"/>
          </p:cNvSpPr>
          <p:nvPr>
            <p:ph type="title"/>
          </p:nvPr>
        </p:nvSpPr>
        <p:spPr/>
        <p:txBody>
          <a:bodyPr/>
          <a:lstStyle/>
          <a:p>
            <a:r>
              <a:rPr lang="en-US" b="1"/>
              <a:t>Minutes</a:t>
            </a:r>
          </a:p>
        </p:txBody>
      </p:sp>
      <p:sp>
        <p:nvSpPr>
          <p:cNvPr id="3" name="Content Placeholder 2">
            <a:extLst>
              <a:ext uri="{FF2B5EF4-FFF2-40B4-BE49-F238E27FC236}">
                <a16:creationId xmlns:a16="http://schemas.microsoft.com/office/drawing/2014/main" xmlns="" id="{015C7C62-EC1E-16B4-FF37-ACB468449DBF}"/>
              </a:ext>
            </a:extLst>
          </p:cNvPr>
          <p:cNvSpPr>
            <a:spLocks noGrp="1"/>
          </p:cNvSpPr>
          <p:nvPr>
            <p:ph idx="1"/>
          </p:nvPr>
        </p:nvSpPr>
        <p:spPr>
          <a:xfrm>
            <a:off x="838200" y="1825625"/>
            <a:ext cx="5712502" cy="4351338"/>
          </a:xfrm>
        </p:spPr>
        <p:txBody>
          <a:bodyPr/>
          <a:lstStyle/>
          <a:p>
            <a:r>
              <a:rPr lang="en-US"/>
              <a:t>Only requirement is a recording of who voted for what or for whom</a:t>
            </a:r>
          </a:p>
          <a:p>
            <a:r>
              <a:rPr lang="en-US"/>
              <a:t>Must be available within 7 days of the meeting (draft minutes are OK)</a:t>
            </a:r>
          </a:p>
          <a:p>
            <a:r>
              <a:rPr lang="en-US"/>
              <a:t>Still required even if a recording of a virtual meeting is posted</a:t>
            </a:r>
          </a:p>
          <a:p>
            <a:endParaRPr lang="en-US"/>
          </a:p>
        </p:txBody>
      </p:sp>
      <p:pic>
        <p:nvPicPr>
          <p:cNvPr id="3074" name="Picture 2" descr="meeting humor cartoons Archives - Glasbergen Cartoon Service">
            <a:extLst>
              <a:ext uri="{FF2B5EF4-FFF2-40B4-BE49-F238E27FC236}">
                <a16:creationId xmlns:a16="http://schemas.microsoft.com/office/drawing/2014/main" xmlns="" id="{0AEF8D5D-1247-7DBC-B3D1-A39ED8D2D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806" y="514240"/>
            <a:ext cx="4475500" cy="597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35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7AF96-AFC0-818B-BBFD-9E2BA5C7289B}"/>
              </a:ext>
            </a:extLst>
          </p:cNvPr>
          <p:cNvSpPr>
            <a:spLocks noGrp="1"/>
          </p:cNvSpPr>
          <p:nvPr>
            <p:ph type="title"/>
          </p:nvPr>
        </p:nvSpPr>
        <p:spPr/>
        <p:txBody>
          <a:bodyPr/>
          <a:lstStyle/>
          <a:p>
            <a:r>
              <a:rPr lang="en-US" b="1"/>
              <a:t>Records</a:t>
            </a:r>
          </a:p>
        </p:txBody>
      </p:sp>
      <p:pic>
        <p:nvPicPr>
          <p:cNvPr id="1026" name="Picture 2" descr="Public Records Request | NC Policy Watch">
            <a:extLst>
              <a:ext uri="{FF2B5EF4-FFF2-40B4-BE49-F238E27FC236}">
                <a16:creationId xmlns:a16="http://schemas.microsoft.com/office/drawing/2014/main" xmlns="" id="{B56D71F5-C3E1-920F-7065-27BD2E440B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1727" y="1108916"/>
            <a:ext cx="7082896" cy="524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2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D5110-70E1-E440-9A89-4A8FC9469798}"/>
              </a:ext>
            </a:extLst>
          </p:cNvPr>
          <p:cNvSpPr>
            <a:spLocks noGrp="1"/>
          </p:cNvSpPr>
          <p:nvPr>
            <p:ph type="title"/>
          </p:nvPr>
        </p:nvSpPr>
        <p:spPr/>
        <p:txBody>
          <a:bodyPr/>
          <a:lstStyle/>
          <a:p>
            <a:r>
              <a:rPr lang="en-US" b="1"/>
              <a:t>Public Records, Definition In FOI Act</a:t>
            </a:r>
          </a:p>
        </p:txBody>
      </p:sp>
      <p:sp>
        <p:nvSpPr>
          <p:cNvPr id="3" name="Content Placeholder 2">
            <a:extLst>
              <a:ext uri="{FF2B5EF4-FFF2-40B4-BE49-F238E27FC236}">
                <a16:creationId xmlns:a16="http://schemas.microsoft.com/office/drawing/2014/main" xmlns="" id="{B7489393-6595-2DD6-EF6E-1EB7C3A324FE}"/>
              </a:ext>
            </a:extLst>
          </p:cNvPr>
          <p:cNvSpPr>
            <a:spLocks noGrp="1"/>
          </p:cNvSpPr>
          <p:nvPr>
            <p:ph idx="1"/>
          </p:nvPr>
        </p:nvSpPr>
        <p:spPr/>
        <p:txBody>
          <a:bodyPr>
            <a:normAutofit fontScale="92500" lnSpcReduction="10000"/>
          </a:bodyPr>
          <a:lstStyle/>
          <a:p>
            <a:r>
              <a:rPr lang="en-US" b="1"/>
              <a:t>“Public records or files” </a:t>
            </a:r>
            <a:r>
              <a:rPr lang="en-US"/>
              <a:t>means any recorded data or information relating to the conduct of the public's business prepared, owned, used, received or retained by a public agency, or to which a public agency is entitled to receive a copy by law or contract under section 1-218, whether such data or information be handwritten, typed, </a:t>
            </a:r>
            <a:r>
              <a:rPr lang="en-US" err="1"/>
              <a:t>taperecorded</a:t>
            </a:r>
            <a:r>
              <a:rPr lang="en-US"/>
              <a:t>, videotaped, printed, </a:t>
            </a:r>
            <a:r>
              <a:rPr lang="en-US" err="1"/>
              <a:t>photostated</a:t>
            </a:r>
            <a:r>
              <a:rPr lang="en-US"/>
              <a:t>, photographed or recorded by any other method.</a:t>
            </a:r>
          </a:p>
          <a:p>
            <a:r>
              <a:rPr lang="en-US"/>
              <a:t>Except as otherwise provided by any federal law or state statute, </a:t>
            </a:r>
            <a:r>
              <a:rPr lang="en-US" b="1"/>
              <a:t>all records maintained or kept on file by any public agency, whether or not such records are required by any law or by any rule or regulation, shall be public records</a:t>
            </a:r>
            <a:r>
              <a:rPr lang="en-US"/>
              <a:t> and every person shall have the right to (1) inspect such records promptly during regular office or business hours, (2) copy such records in accordance with subsection (g) of section 1-212, or (3) receive a copy of such records in accordance with section 1-212.</a:t>
            </a:r>
          </a:p>
        </p:txBody>
      </p:sp>
    </p:spTree>
    <p:extLst>
      <p:ext uri="{BB962C8B-B14F-4D97-AF65-F5344CB8AC3E}">
        <p14:creationId xmlns:p14="http://schemas.microsoft.com/office/powerpoint/2010/main" val="264963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66C81-B68D-5844-46C3-F3E21B8E2FE9}"/>
              </a:ext>
            </a:extLst>
          </p:cNvPr>
          <p:cNvSpPr>
            <a:spLocks noGrp="1"/>
          </p:cNvSpPr>
          <p:nvPr>
            <p:ph type="title"/>
          </p:nvPr>
        </p:nvSpPr>
        <p:spPr/>
        <p:txBody>
          <a:bodyPr/>
          <a:lstStyle/>
          <a:p>
            <a:r>
              <a:rPr lang="en-US" b="1"/>
              <a:t>Public Records, Overview</a:t>
            </a:r>
          </a:p>
        </p:txBody>
      </p:sp>
      <p:sp>
        <p:nvSpPr>
          <p:cNvPr id="3" name="Content Placeholder 2">
            <a:extLst>
              <a:ext uri="{FF2B5EF4-FFF2-40B4-BE49-F238E27FC236}">
                <a16:creationId xmlns:a16="http://schemas.microsoft.com/office/drawing/2014/main" xmlns="" id="{67887166-F0E0-6DAB-A0E2-B8C8E9CF7623}"/>
              </a:ext>
            </a:extLst>
          </p:cNvPr>
          <p:cNvSpPr>
            <a:spLocks noGrp="1"/>
          </p:cNvSpPr>
          <p:nvPr>
            <p:ph idx="1"/>
          </p:nvPr>
        </p:nvSpPr>
        <p:spPr/>
        <p:txBody>
          <a:bodyPr>
            <a:normAutofit lnSpcReduction="10000"/>
          </a:bodyPr>
          <a:lstStyle/>
          <a:p>
            <a:r>
              <a:rPr lang="en-US"/>
              <a:t>Public can inspect records at </a:t>
            </a:r>
            <a:r>
              <a:rPr lang="en-US" b="1"/>
              <a:t>no charge</a:t>
            </a:r>
            <a:endParaRPr lang="en-US"/>
          </a:p>
          <a:p>
            <a:r>
              <a:rPr lang="en-US" b="1"/>
              <a:t>You can charge </a:t>
            </a:r>
            <a:r>
              <a:rPr lang="en-US"/>
              <a:t>for paper copies at 50 cents per page (cities &amp; towns) or 25 cents per page (state agencies); can also charge for digital storage (USB drive, DVD); if more than $10 is owed you can collect the fee up front</a:t>
            </a:r>
          </a:p>
          <a:p>
            <a:r>
              <a:rPr lang="en-US"/>
              <a:t>$20 per session fee for portable scanner (not cellphone)</a:t>
            </a:r>
          </a:p>
          <a:p>
            <a:r>
              <a:rPr lang="en-US"/>
              <a:t>Can’t charge for copies of electronic records</a:t>
            </a:r>
          </a:p>
          <a:p>
            <a:r>
              <a:rPr lang="en-US"/>
              <a:t>No requirement that a specific form be used</a:t>
            </a:r>
          </a:p>
          <a:p>
            <a:r>
              <a:rPr lang="en-US"/>
              <a:t>Agencies do not have to do research or create records that don’t already exist</a:t>
            </a:r>
          </a:p>
          <a:p>
            <a:endParaRPr lang="en-US"/>
          </a:p>
        </p:txBody>
      </p:sp>
    </p:spTree>
    <p:extLst>
      <p:ext uri="{BB962C8B-B14F-4D97-AF65-F5344CB8AC3E}">
        <p14:creationId xmlns:p14="http://schemas.microsoft.com/office/powerpoint/2010/main" val="1376202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66C81-B68D-5844-46C3-F3E21B8E2FE9}"/>
              </a:ext>
            </a:extLst>
          </p:cNvPr>
          <p:cNvSpPr>
            <a:spLocks noGrp="1"/>
          </p:cNvSpPr>
          <p:nvPr>
            <p:ph type="title"/>
          </p:nvPr>
        </p:nvSpPr>
        <p:spPr/>
        <p:txBody>
          <a:bodyPr/>
          <a:lstStyle/>
          <a:p>
            <a:r>
              <a:rPr lang="en-US" b="1"/>
              <a:t>How Long Do I Have to Fulfill A Request?</a:t>
            </a:r>
          </a:p>
        </p:txBody>
      </p:sp>
      <p:sp>
        <p:nvSpPr>
          <p:cNvPr id="3" name="Content Placeholder 2">
            <a:extLst>
              <a:ext uri="{FF2B5EF4-FFF2-40B4-BE49-F238E27FC236}">
                <a16:creationId xmlns:a16="http://schemas.microsoft.com/office/drawing/2014/main" xmlns="" id="{67887166-F0E0-6DAB-A0E2-B8C8E9CF7623}"/>
              </a:ext>
            </a:extLst>
          </p:cNvPr>
          <p:cNvSpPr>
            <a:spLocks noGrp="1"/>
          </p:cNvSpPr>
          <p:nvPr>
            <p:ph idx="1"/>
          </p:nvPr>
        </p:nvSpPr>
        <p:spPr/>
        <p:txBody>
          <a:bodyPr>
            <a:normAutofit lnSpcReduction="10000"/>
          </a:bodyPr>
          <a:lstStyle/>
          <a:p>
            <a:r>
              <a:rPr lang="en-US"/>
              <a:t>Must acknowledge records requests </a:t>
            </a:r>
            <a:r>
              <a:rPr lang="en-US" b="1"/>
              <a:t>within 4 business days</a:t>
            </a:r>
          </a:p>
          <a:p>
            <a:r>
              <a:rPr lang="en-US"/>
              <a:t>Must fulfill record requests “promptly.”</a:t>
            </a:r>
          </a:p>
          <a:p>
            <a:r>
              <a:rPr lang="en-US" b="1"/>
              <a:t>Advisory Opinion No. 51: </a:t>
            </a:r>
            <a:r>
              <a:rPr lang="en-US"/>
              <a:t>Without undue delay. FOI a primary duty.</a:t>
            </a:r>
          </a:p>
          <a:p>
            <a:r>
              <a:rPr lang="en-US"/>
              <a:t>Consider: the volume of records requested; the amount of personnel time necessary to comply with the request; the time by which the requestor needs the information contained in the records; the time constraints under which the agency must complete its other work; the importance of the records to the requester, if ascertainable; and the importance to the public of completing the other agency business without the loss of the personnel time involved in complying with the request</a:t>
            </a:r>
          </a:p>
        </p:txBody>
      </p:sp>
    </p:spTree>
    <p:extLst>
      <p:ext uri="{BB962C8B-B14F-4D97-AF65-F5344CB8AC3E}">
        <p14:creationId xmlns:p14="http://schemas.microsoft.com/office/powerpoint/2010/main" val="646552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7EF98-BA53-4AE1-D9BD-AE5DA0DA28C7}"/>
              </a:ext>
            </a:extLst>
          </p:cNvPr>
          <p:cNvSpPr>
            <a:spLocks noGrp="1"/>
          </p:cNvSpPr>
          <p:nvPr>
            <p:ph type="title"/>
          </p:nvPr>
        </p:nvSpPr>
        <p:spPr/>
        <p:txBody>
          <a:bodyPr/>
          <a:lstStyle/>
          <a:p>
            <a:r>
              <a:rPr lang="en-US" b="1"/>
              <a:t>Exemptions, Exclusions, Exceptions</a:t>
            </a:r>
          </a:p>
        </p:txBody>
      </p:sp>
      <p:sp>
        <p:nvSpPr>
          <p:cNvPr id="3" name="Content Placeholder 2">
            <a:extLst>
              <a:ext uri="{FF2B5EF4-FFF2-40B4-BE49-F238E27FC236}">
                <a16:creationId xmlns:a16="http://schemas.microsoft.com/office/drawing/2014/main" xmlns="" id="{680F27DE-3105-BFF6-1B8D-25F26728991B}"/>
              </a:ext>
            </a:extLst>
          </p:cNvPr>
          <p:cNvSpPr>
            <a:spLocks noGrp="1"/>
          </p:cNvSpPr>
          <p:nvPr>
            <p:ph idx="1"/>
          </p:nvPr>
        </p:nvSpPr>
        <p:spPr/>
        <p:txBody>
          <a:bodyPr/>
          <a:lstStyle/>
          <a:p>
            <a:r>
              <a:rPr lang="en-US" b="1"/>
              <a:t>Exemptions: </a:t>
            </a:r>
            <a:r>
              <a:rPr lang="en-US"/>
              <a:t>Permissive (optional), Sec. 1-210</a:t>
            </a:r>
            <a:br>
              <a:rPr lang="en-US"/>
            </a:br>
            <a:endParaRPr lang="en-US"/>
          </a:p>
          <a:p>
            <a:r>
              <a:rPr lang="en-US" b="1"/>
              <a:t>Exclusions:</a:t>
            </a:r>
            <a:r>
              <a:rPr lang="en-US"/>
              <a:t> Cannot be disclosed, Sec. 1-217 (home addresses)</a:t>
            </a:r>
            <a:br>
              <a:rPr lang="en-US"/>
            </a:br>
            <a:endParaRPr lang="en-US"/>
          </a:p>
          <a:p>
            <a:r>
              <a:rPr lang="en-US" b="1"/>
              <a:t>Exceptions: “</a:t>
            </a:r>
            <a:r>
              <a:rPr lang="en-US"/>
              <a:t>Except as otherwise provided by any federal law or state statute.”</a:t>
            </a:r>
            <a:endParaRPr lang="en-US" b="1"/>
          </a:p>
        </p:txBody>
      </p:sp>
    </p:spTree>
    <p:extLst>
      <p:ext uri="{BB962C8B-B14F-4D97-AF65-F5344CB8AC3E}">
        <p14:creationId xmlns:p14="http://schemas.microsoft.com/office/powerpoint/2010/main" val="188529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4365AE-AA8C-1D43-B68A-86467C72EBA0}"/>
              </a:ext>
            </a:extLst>
          </p:cNvPr>
          <p:cNvSpPr>
            <a:spLocks noGrp="1"/>
          </p:cNvSpPr>
          <p:nvPr>
            <p:ph type="title"/>
          </p:nvPr>
        </p:nvSpPr>
        <p:spPr/>
        <p:txBody>
          <a:bodyPr/>
          <a:lstStyle/>
          <a:p>
            <a:r>
              <a:rPr lang="en-US" b="1"/>
              <a:t>Exceptions</a:t>
            </a:r>
          </a:p>
        </p:txBody>
      </p:sp>
      <p:sp>
        <p:nvSpPr>
          <p:cNvPr id="3" name="Content Placeholder 2">
            <a:extLst>
              <a:ext uri="{FF2B5EF4-FFF2-40B4-BE49-F238E27FC236}">
                <a16:creationId xmlns:a16="http://schemas.microsoft.com/office/drawing/2014/main" xmlns="" id="{CE8BD32F-1AE8-C878-D047-0117CC652303}"/>
              </a:ext>
            </a:extLst>
          </p:cNvPr>
          <p:cNvSpPr>
            <a:spLocks noGrp="1"/>
          </p:cNvSpPr>
          <p:nvPr>
            <p:ph idx="1"/>
          </p:nvPr>
        </p:nvSpPr>
        <p:spPr/>
        <p:txBody>
          <a:bodyPr/>
          <a:lstStyle/>
          <a:p>
            <a:r>
              <a:rPr lang="en-US"/>
              <a:t>Federal laws: HIPPA, FERPA</a:t>
            </a:r>
          </a:p>
          <a:p>
            <a:r>
              <a:rPr lang="en-US"/>
              <a:t>Other state statutes</a:t>
            </a:r>
          </a:p>
          <a:p>
            <a:pPr lvl="1"/>
            <a:r>
              <a:rPr lang="en-US"/>
              <a:t>CGS § 10-151c: Public school teacher evaluations</a:t>
            </a:r>
          </a:p>
          <a:p>
            <a:pPr lvl="1"/>
            <a:r>
              <a:rPr lang="en-US"/>
              <a:t>CGS § 1-82a: Ethics complaints (prior to probable cause finding)</a:t>
            </a:r>
          </a:p>
          <a:p>
            <a:pPr lvl="1"/>
            <a:r>
              <a:rPr lang="en-US"/>
              <a:t>CGS § 36a-21: Department of Banking records</a:t>
            </a:r>
          </a:p>
        </p:txBody>
      </p:sp>
    </p:spTree>
    <p:extLst>
      <p:ext uri="{BB962C8B-B14F-4D97-AF65-F5344CB8AC3E}">
        <p14:creationId xmlns:p14="http://schemas.microsoft.com/office/powerpoint/2010/main" val="352870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865E47-FD1A-8549-49A7-1DE834C5ABD9}"/>
              </a:ext>
            </a:extLst>
          </p:cNvPr>
          <p:cNvSpPr>
            <a:spLocks noGrp="1"/>
          </p:cNvSpPr>
          <p:nvPr>
            <p:ph type="title"/>
          </p:nvPr>
        </p:nvSpPr>
        <p:spPr/>
        <p:txBody>
          <a:bodyPr/>
          <a:lstStyle/>
          <a:p>
            <a:r>
              <a:rPr lang="en-US" b="1"/>
              <a:t>Brief History Of The FOIA</a:t>
            </a:r>
          </a:p>
        </p:txBody>
      </p:sp>
      <p:sp>
        <p:nvSpPr>
          <p:cNvPr id="3" name="Content Placeholder 2">
            <a:extLst>
              <a:ext uri="{FF2B5EF4-FFF2-40B4-BE49-F238E27FC236}">
                <a16:creationId xmlns:a16="http://schemas.microsoft.com/office/drawing/2014/main" xmlns="" id="{0BC66C5D-5FA9-A9C6-25C0-10F87F3E233C}"/>
              </a:ext>
            </a:extLst>
          </p:cNvPr>
          <p:cNvSpPr>
            <a:spLocks noGrp="1"/>
          </p:cNvSpPr>
          <p:nvPr>
            <p:ph idx="1"/>
          </p:nvPr>
        </p:nvSpPr>
        <p:spPr>
          <a:xfrm>
            <a:off x="838200" y="1825624"/>
            <a:ext cx="6477000" cy="4761787"/>
          </a:xfrm>
        </p:spPr>
        <p:txBody>
          <a:bodyPr>
            <a:normAutofit lnSpcReduction="10000"/>
          </a:bodyPr>
          <a:lstStyle/>
          <a:p>
            <a:pPr marL="0" indent="0">
              <a:buNone/>
            </a:pPr>
            <a:r>
              <a:rPr lang="en-US" b="0" i="0">
                <a:solidFill>
                  <a:srgbClr val="000000"/>
                </a:solidFill>
                <a:effectLst/>
                <a:latin typeface="Times New Roman" panose="02020603050405020304" pitchFamily="18" charset="0"/>
              </a:rPr>
              <a:t>“The legislature finds and declares that secrecy in government is inherently inconsistent with a true democracy, that the people have a right to be fully informed of the action taken by public agencies in order that they may retain control over the instruments they have created; that the people do not yield their sovereignty to the agencies which serve them; that the people in delegating authority do not give their public servants the right to decide what is good for them to know.” </a:t>
            </a:r>
            <a:r>
              <a:rPr lang="en-US" b="0" i="0">
                <a:solidFill>
                  <a:srgbClr val="202124"/>
                </a:solidFill>
                <a:effectLst/>
                <a:latin typeface="Times New Roman" panose="02020603050405020304" pitchFamily="18" charset="0"/>
                <a:cs typeface="Times New Roman" panose="02020603050405020304" pitchFamily="18" charset="0"/>
              </a:rPr>
              <a:t>— </a:t>
            </a:r>
            <a:r>
              <a:rPr lang="en-US" b="1" i="0">
                <a:solidFill>
                  <a:srgbClr val="202124"/>
                </a:solidFill>
                <a:effectLst/>
                <a:latin typeface="Times New Roman" panose="02020603050405020304" pitchFamily="18" charset="0"/>
                <a:cs typeface="Times New Roman" panose="02020603050405020304" pitchFamily="18" charset="0"/>
              </a:rPr>
              <a:t>Freedom of Information Act Preamble, Oct. 1, 1975</a:t>
            </a:r>
            <a:endParaRPr lang="en-US" b="1" i="0">
              <a:solidFill>
                <a:srgbClr val="000000"/>
              </a:solidFill>
              <a:effectLst/>
              <a:latin typeface="Times New Roman" panose="02020603050405020304" pitchFamily="18" charset="0"/>
              <a:cs typeface="Times New Roman" panose="02020603050405020304" pitchFamily="18" charset="0"/>
            </a:endParaRPr>
          </a:p>
          <a:p>
            <a:pPr marL="0" indent="0">
              <a:buNone/>
            </a:pPr>
            <a:endParaRPr lang="en-US">
              <a:solidFill>
                <a:srgbClr val="000000"/>
              </a:solidFill>
              <a:latin typeface="Times New Roman" panose="02020603050405020304" pitchFamily="18" charset="0"/>
            </a:endParaRPr>
          </a:p>
          <a:p>
            <a:pPr marL="0" indent="0">
              <a:buNone/>
            </a:pPr>
            <a:endParaRPr lang="en-US"/>
          </a:p>
        </p:txBody>
      </p:sp>
      <p:pic>
        <p:nvPicPr>
          <p:cNvPr id="1026" name="Picture 2">
            <a:extLst>
              <a:ext uri="{FF2B5EF4-FFF2-40B4-BE49-F238E27FC236}">
                <a16:creationId xmlns:a16="http://schemas.microsoft.com/office/drawing/2014/main" xmlns="" id="{7C94B870-F097-4D9D-6411-3D77CC6545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6783" y="727075"/>
            <a:ext cx="3614329" cy="47617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xmlns="" id="{63DEF2FE-B805-E05A-E634-05320752DA35}"/>
              </a:ext>
            </a:extLst>
          </p:cNvPr>
          <p:cNvSpPr txBox="1">
            <a:spLocks/>
          </p:cNvSpPr>
          <p:nvPr/>
        </p:nvSpPr>
        <p:spPr>
          <a:xfrm>
            <a:off x="990600" y="1978024"/>
            <a:ext cx="6477000" cy="47617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5" name="TextBox 4">
            <a:extLst>
              <a:ext uri="{FF2B5EF4-FFF2-40B4-BE49-F238E27FC236}">
                <a16:creationId xmlns:a16="http://schemas.microsoft.com/office/drawing/2014/main" xmlns="" id="{2B5246BD-82AC-1EB0-C1F5-72E198C6E209}"/>
              </a:ext>
            </a:extLst>
          </p:cNvPr>
          <p:cNvSpPr txBox="1"/>
          <p:nvPr/>
        </p:nvSpPr>
        <p:spPr>
          <a:xfrm>
            <a:off x="7720421" y="5450762"/>
            <a:ext cx="3614329" cy="369332"/>
          </a:xfrm>
          <a:prstGeom prst="rect">
            <a:avLst/>
          </a:prstGeom>
          <a:noFill/>
        </p:spPr>
        <p:txBody>
          <a:bodyPr wrap="square" rtlCol="0">
            <a:spAutoFit/>
          </a:bodyPr>
          <a:lstStyle/>
          <a:p>
            <a:r>
              <a:rPr lang="en-US"/>
              <a:t>Connecticut Gov. Ella Grasso</a:t>
            </a:r>
          </a:p>
        </p:txBody>
      </p:sp>
    </p:spTree>
    <p:extLst>
      <p:ext uri="{BB962C8B-B14F-4D97-AF65-F5344CB8AC3E}">
        <p14:creationId xmlns:p14="http://schemas.microsoft.com/office/powerpoint/2010/main" val="381643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F4547-4695-CE99-BB5E-484649429FE8}"/>
              </a:ext>
            </a:extLst>
          </p:cNvPr>
          <p:cNvSpPr>
            <a:spLocks noGrp="1"/>
          </p:cNvSpPr>
          <p:nvPr>
            <p:ph type="title"/>
          </p:nvPr>
        </p:nvSpPr>
        <p:spPr/>
        <p:txBody>
          <a:bodyPr/>
          <a:lstStyle/>
          <a:p>
            <a:r>
              <a:rPr lang="en-US" b="1"/>
              <a:t>Exemptions</a:t>
            </a:r>
          </a:p>
        </p:txBody>
      </p:sp>
      <p:sp>
        <p:nvSpPr>
          <p:cNvPr id="3" name="Content Placeholder 2">
            <a:extLst>
              <a:ext uri="{FF2B5EF4-FFF2-40B4-BE49-F238E27FC236}">
                <a16:creationId xmlns:a16="http://schemas.microsoft.com/office/drawing/2014/main" xmlns="" id="{745CD064-5F49-1FAC-3006-79AE80028238}"/>
              </a:ext>
            </a:extLst>
          </p:cNvPr>
          <p:cNvSpPr>
            <a:spLocks noGrp="1"/>
          </p:cNvSpPr>
          <p:nvPr>
            <p:ph idx="1"/>
          </p:nvPr>
        </p:nvSpPr>
        <p:spPr/>
        <p:txBody>
          <a:bodyPr>
            <a:normAutofit fontScale="92500" lnSpcReduction="20000"/>
          </a:bodyPr>
          <a:lstStyle/>
          <a:p>
            <a:pPr lvl="1"/>
            <a:r>
              <a:rPr lang="en-US"/>
              <a:t>Preliminary drafts/notes</a:t>
            </a:r>
          </a:p>
          <a:p>
            <a:pPr lvl="1"/>
            <a:r>
              <a:rPr lang="en-US"/>
              <a:t>Personnel or medical files that would be an invasion of privacy if disclosed</a:t>
            </a:r>
          </a:p>
          <a:p>
            <a:pPr lvl="1"/>
            <a:r>
              <a:rPr lang="en-US"/>
              <a:t>Certain law enforcement records</a:t>
            </a:r>
          </a:p>
          <a:p>
            <a:pPr lvl="1"/>
            <a:r>
              <a:rPr lang="en-US"/>
              <a:t>Records relating to pending claims/litigation</a:t>
            </a:r>
          </a:p>
          <a:p>
            <a:pPr lvl="1"/>
            <a:r>
              <a:rPr lang="en-US"/>
              <a:t>Trade secrets</a:t>
            </a:r>
          </a:p>
          <a:p>
            <a:pPr lvl="1"/>
            <a:r>
              <a:rPr lang="en-US"/>
              <a:t>Test questions, scoring keys and other examination material</a:t>
            </a:r>
          </a:p>
          <a:p>
            <a:pPr lvl="1"/>
            <a:r>
              <a:rPr lang="en-US"/>
              <a:t>Real estate appraisals while acquisition of a property is pending</a:t>
            </a:r>
          </a:p>
          <a:p>
            <a:pPr lvl="1"/>
            <a:r>
              <a:rPr lang="en-US"/>
              <a:t>Records related to collective bargaining strategy/negotiation</a:t>
            </a:r>
          </a:p>
          <a:p>
            <a:pPr lvl="1"/>
            <a:r>
              <a:rPr lang="en-US"/>
              <a:t>Records protected by attorney-client privilege</a:t>
            </a:r>
          </a:p>
          <a:p>
            <a:pPr lvl="1"/>
            <a:r>
              <a:rPr lang="en-US"/>
              <a:t>Information obtained by use of illegal means</a:t>
            </a:r>
          </a:p>
          <a:p>
            <a:pPr lvl="1"/>
            <a:r>
              <a:rPr lang="en-US"/>
              <a:t>Whistleblower complaints</a:t>
            </a:r>
          </a:p>
          <a:p>
            <a:pPr lvl="1"/>
            <a:r>
              <a:rPr lang="en-US"/>
              <a:t>Adoption records</a:t>
            </a:r>
          </a:p>
          <a:p>
            <a:pPr lvl="1"/>
            <a:r>
              <a:rPr lang="en-US"/>
              <a:t>Plans/records that pose a security risk</a:t>
            </a:r>
          </a:p>
          <a:p>
            <a:pPr lvl="1"/>
            <a:r>
              <a:rPr lang="en-US"/>
              <a:t>Responses to bid solicitations, RFPs (until contract is awarded)</a:t>
            </a:r>
          </a:p>
          <a:p>
            <a:pPr marL="0" indent="0">
              <a:buNone/>
            </a:pPr>
            <a:endParaRPr lang="en-US"/>
          </a:p>
        </p:txBody>
      </p:sp>
    </p:spTree>
    <p:extLst>
      <p:ext uri="{BB962C8B-B14F-4D97-AF65-F5344CB8AC3E}">
        <p14:creationId xmlns:p14="http://schemas.microsoft.com/office/powerpoint/2010/main" val="9129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51C3C-2D31-D663-A0DD-29E587B48851}"/>
              </a:ext>
            </a:extLst>
          </p:cNvPr>
          <p:cNvSpPr>
            <a:spLocks noGrp="1"/>
          </p:cNvSpPr>
          <p:nvPr>
            <p:ph type="title"/>
          </p:nvPr>
        </p:nvSpPr>
        <p:spPr/>
        <p:txBody>
          <a:bodyPr/>
          <a:lstStyle/>
          <a:p>
            <a:r>
              <a:rPr lang="en-US" b="1"/>
              <a:t>Personnel Files</a:t>
            </a:r>
          </a:p>
        </p:txBody>
      </p:sp>
      <p:sp>
        <p:nvSpPr>
          <p:cNvPr id="3" name="Content Placeholder 2">
            <a:extLst>
              <a:ext uri="{FF2B5EF4-FFF2-40B4-BE49-F238E27FC236}">
                <a16:creationId xmlns:a16="http://schemas.microsoft.com/office/drawing/2014/main" xmlns="" id="{7EED09DD-DAB4-75CA-4238-45B5BBBE5479}"/>
              </a:ext>
            </a:extLst>
          </p:cNvPr>
          <p:cNvSpPr>
            <a:spLocks noGrp="1"/>
          </p:cNvSpPr>
          <p:nvPr>
            <p:ph idx="1"/>
          </p:nvPr>
        </p:nvSpPr>
        <p:spPr>
          <a:xfrm>
            <a:off x="838200" y="1825625"/>
            <a:ext cx="10685318" cy="4351338"/>
          </a:xfrm>
        </p:spPr>
        <p:txBody>
          <a:bodyPr/>
          <a:lstStyle/>
          <a:p>
            <a:r>
              <a:rPr lang="en-US"/>
              <a:t>Only exempt if there is an invasion of personal privacy</a:t>
            </a:r>
          </a:p>
          <a:p>
            <a:r>
              <a:rPr lang="en-US"/>
              <a:t>Two-part test: Highly offensive and not a matter of public concern (Perkins v. FOIC, 1993)</a:t>
            </a:r>
          </a:p>
          <a:p>
            <a:r>
              <a:rPr lang="en-US"/>
              <a:t>If there is a privacy concern, contact the employee, they have the right to request the records be withheld and ask FOIC to weigh in</a:t>
            </a:r>
          </a:p>
        </p:txBody>
      </p:sp>
    </p:spTree>
    <p:extLst>
      <p:ext uri="{BB962C8B-B14F-4D97-AF65-F5344CB8AC3E}">
        <p14:creationId xmlns:p14="http://schemas.microsoft.com/office/powerpoint/2010/main" val="3244715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68F98-6C14-816F-E072-E2DEBB126708}"/>
              </a:ext>
            </a:extLst>
          </p:cNvPr>
          <p:cNvSpPr>
            <a:spLocks noGrp="1"/>
          </p:cNvSpPr>
          <p:nvPr>
            <p:ph type="title"/>
          </p:nvPr>
        </p:nvSpPr>
        <p:spPr/>
        <p:txBody>
          <a:bodyPr/>
          <a:lstStyle/>
          <a:p>
            <a:r>
              <a:rPr lang="en-US" b="1"/>
              <a:t>Preliminary Drafts/Notes</a:t>
            </a:r>
          </a:p>
        </p:txBody>
      </p:sp>
      <p:sp>
        <p:nvSpPr>
          <p:cNvPr id="3" name="Content Placeholder 2">
            <a:extLst>
              <a:ext uri="{FF2B5EF4-FFF2-40B4-BE49-F238E27FC236}">
                <a16:creationId xmlns:a16="http://schemas.microsoft.com/office/drawing/2014/main" xmlns="" id="{28972525-F0A9-8B8E-CA7B-C9AC2E39E821}"/>
              </a:ext>
            </a:extLst>
          </p:cNvPr>
          <p:cNvSpPr>
            <a:spLocks noGrp="1"/>
          </p:cNvSpPr>
          <p:nvPr>
            <p:ph idx="1"/>
          </p:nvPr>
        </p:nvSpPr>
        <p:spPr/>
        <p:txBody>
          <a:bodyPr/>
          <a:lstStyle/>
          <a:p>
            <a:r>
              <a:rPr lang="en-US"/>
              <a:t>“Preliminary drafts or notes” relates to advisory opinions, recommendations and deliberations comprising part of process by which government decisions and policies are formulated; they reflect that aspect of the agency's function that precedes formal and informal decision making</a:t>
            </a:r>
          </a:p>
          <a:p>
            <a:r>
              <a:rPr lang="en-US"/>
              <a:t>Public interest in withholding documents must outweigh public interest in disclosure</a:t>
            </a:r>
          </a:p>
        </p:txBody>
      </p:sp>
    </p:spTree>
    <p:extLst>
      <p:ext uri="{BB962C8B-B14F-4D97-AF65-F5344CB8AC3E}">
        <p14:creationId xmlns:p14="http://schemas.microsoft.com/office/powerpoint/2010/main" val="3924066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4481FF-88E5-1D7C-303F-F0E666104B07}"/>
              </a:ext>
            </a:extLst>
          </p:cNvPr>
          <p:cNvSpPr>
            <a:spLocks noGrp="1"/>
          </p:cNvSpPr>
          <p:nvPr>
            <p:ph type="title"/>
          </p:nvPr>
        </p:nvSpPr>
        <p:spPr/>
        <p:txBody>
          <a:bodyPr/>
          <a:lstStyle/>
          <a:p>
            <a:r>
              <a:rPr lang="en-US" b="1"/>
              <a:t>Security Risk</a:t>
            </a:r>
          </a:p>
        </p:txBody>
      </p:sp>
      <p:sp>
        <p:nvSpPr>
          <p:cNvPr id="3" name="Content Placeholder 2">
            <a:extLst>
              <a:ext uri="{FF2B5EF4-FFF2-40B4-BE49-F238E27FC236}">
                <a16:creationId xmlns:a16="http://schemas.microsoft.com/office/drawing/2014/main" xmlns="" id="{DA80429A-B3C9-F415-F60A-849C123C00B5}"/>
              </a:ext>
            </a:extLst>
          </p:cNvPr>
          <p:cNvSpPr>
            <a:spLocks noGrp="1"/>
          </p:cNvSpPr>
          <p:nvPr>
            <p:ph idx="1"/>
          </p:nvPr>
        </p:nvSpPr>
        <p:spPr/>
        <p:txBody>
          <a:bodyPr/>
          <a:lstStyle/>
          <a:p>
            <a:r>
              <a:rPr lang="en-US"/>
              <a:t>Agencies do not have to release records “when there are reasonable grounds to believe disclosure may result in a safety risk.”</a:t>
            </a:r>
          </a:p>
          <a:p>
            <a:r>
              <a:rPr lang="en-US"/>
              <a:t>State agencies: Consult with the Commissioner of the Department of Administrative Services</a:t>
            </a:r>
          </a:p>
          <a:p>
            <a:r>
              <a:rPr lang="en-US"/>
              <a:t>Cities/towns: Consult with the State Police</a:t>
            </a:r>
          </a:p>
          <a:p>
            <a:r>
              <a:rPr lang="en-US"/>
              <a:t>Judicial: Chief Court Administrator makes the call</a:t>
            </a:r>
          </a:p>
          <a:p>
            <a:r>
              <a:rPr lang="en-US"/>
              <a:t>Legislative: Executive director of legislative management decides</a:t>
            </a:r>
          </a:p>
        </p:txBody>
      </p:sp>
    </p:spTree>
    <p:extLst>
      <p:ext uri="{BB962C8B-B14F-4D97-AF65-F5344CB8AC3E}">
        <p14:creationId xmlns:p14="http://schemas.microsoft.com/office/powerpoint/2010/main" val="2449811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426E9-FB5A-ACE8-6FD9-A9DB42AE4DE3}"/>
              </a:ext>
            </a:extLst>
          </p:cNvPr>
          <p:cNvSpPr>
            <a:spLocks noGrp="1"/>
          </p:cNvSpPr>
          <p:nvPr>
            <p:ph type="title"/>
          </p:nvPr>
        </p:nvSpPr>
        <p:spPr/>
        <p:txBody>
          <a:bodyPr/>
          <a:lstStyle/>
          <a:p>
            <a:r>
              <a:rPr lang="en-US" b="1"/>
              <a:t>Law Enforcement Exemptions</a:t>
            </a:r>
          </a:p>
        </p:txBody>
      </p:sp>
      <p:sp>
        <p:nvSpPr>
          <p:cNvPr id="3" name="Content Placeholder 2">
            <a:extLst>
              <a:ext uri="{FF2B5EF4-FFF2-40B4-BE49-F238E27FC236}">
                <a16:creationId xmlns:a16="http://schemas.microsoft.com/office/drawing/2014/main" xmlns="" id="{9D42003F-0B57-4267-1EDD-F30C4367E845}"/>
              </a:ext>
            </a:extLst>
          </p:cNvPr>
          <p:cNvSpPr>
            <a:spLocks noGrp="1"/>
          </p:cNvSpPr>
          <p:nvPr>
            <p:ph idx="1"/>
          </p:nvPr>
        </p:nvSpPr>
        <p:spPr/>
        <p:txBody>
          <a:bodyPr>
            <a:normAutofit lnSpcReduction="10000"/>
          </a:bodyPr>
          <a:lstStyle/>
          <a:p>
            <a:r>
              <a:rPr lang="en-US"/>
              <a:t>Confidential informants</a:t>
            </a:r>
          </a:p>
          <a:p>
            <a:r>
              <a:rPr lang="en-US"/>
              <a:t>Identities of minor witnesses</a:t>
            </a:r>
          </a:p>
          <a:p>
            <a:r>
              <a:rPr lang="en-US"/>
              <a:t>Signed witness statements</a:t>
            </a:r>
          </a:p>
          <a:p>
            <a:r>
              <a:rPr lang="en-US"/>
              <a:t>Information to be used in a prospective law enforcement action (if prejudicial)</a:t>
            </a:r>
          </a:p>
          <a:p>
            <a:r>
              <a:rPr lang="en-US"/>
              <a:t>Investigatory techniques not known to the general public</a:t>
            </a:r>
          </a:p>
          <a:p>
            <a:r>
              <a:rPr lang="en-US"/>
              <a:t>Arrest records of juveniles</a:t>
            </a:r>
          </a:p>
          <a:p>
            <a:r>
              <a:rPr lang="en-US"/>
              <a:t>Names/addresses of victims of sexual assault or family violence</a:t>
            </a:r>
          </a:p>
          <a:p>
            <a:r>
              <a:rPr lang="en-US"/>
              <a:t>Uncorroborated allegations</a:t>
            </a:r>
          </a:p>
        </p:txBody>
      </p:sp>
    </p:spTree>
    <p:extLst>
      <p:ext uri="{BB962C8B-B14F-4D97-AF65-F5344CB8AC3E}">
        <p14:creationId xmlns:p14="http://schemas.microsoft.com/office/powerpoint/2010/main" val="1599168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00088-BB3B-E49D-3F38-76E1878D39C3}"/>
              </a:ext>
            </a:extLst>
          </p:cNvPr>
          <p:cNvSpPr>
            <a:spLocks noGrp="1"/>
          </p:cNvSpPr>
          <p:nvPr>
            <p:ph type="title"/>
          </p:nvPr>
        </p:nvSpPr>
        <p:spPr/>
        <p:txBody>
          <a:bodyPr/>
          <a:lstStyle/>
          <a:p>
            <a:r>
              <a:rPr lang="en-US" b="1"/>
              <a:t>Vexatious Requestors</a:t>
            </a:r>
          </a:p>
        </p:txBody>
      </p:sp>
      <p:sp>
        <p:nvSpPr>
          <p:cNvPr id="3" name="Content Placeholder 2">
            <a:extLst>
              <a:ext uri="{FF2B5EF4-FFF2-40B4-BE49-F238E27FC236}">
                <a16:creationId xmlns:a16="http://schemas.microsoft.com/office/drawing/2014/main" xmlns="" id="{3BE60B26-8CD3-6ED8-7DE6-CA0C7314AC0F}"/>
              </a:ext>
            </a:extLst>
          </p:cNvPr>
          <p:cNvSpPr>
            <a:spLocks noGrp="1"/>
          </p:cNvSpPr>
          <p:nvPr>
            <p:ph idx="1"/>
          </p:nvPr>
        </p:nvSpPr>
        <p:spPr/>
        <p:txBody>
          <a:bodyPr/>
          <a:lstStyle/>
          <a:p>
            <a:r>
              <a:rPr lang="en-US"/>
              <a:t>CGS § 1-206 (b): Cities/towns/agencies can petition the FOIC for relief from “vexatious requestors”</a:t>
            </a:r>
          </a:p>
          <a:p>
            <a:r>
              <a:rPr lang="en-US"/>
              <a:t>Consider: Number of requests filed; scope of the requests; nature, content, language or subject matter of the requests; nature, content, language or subject matter of communications to the agency; pattern of conduct that amounts to an abuse of the rights granted under FOI</a:t>
            </a:r>
          </a:p>
          <a:p>
            <a:r>
              <a:rPr lang="en-US"/>
              <a:t>Executive Director determines whether a hearing is warranted; Commission decides to grant or deny petition</a:t>
            </a:r>
          </a:p>
          <a:p>
            <a:r>
              <a:rPr lang="en-US"/>
              <a:t>Requestors can be barred from making requests for up to a year; they can appeal in Superior Court</a:t>
            </a:r>
          </a:p>
        </p:txBody>
      </p:sp>
    </p:spTree>
    <p:extLst>
      <p:ext uri="{BB962C8B-B14F-4D97-AF65-F5344CB8AC3E}">
        <p14:creationId xmlns:p14="http://schemas.microsoft.com/office/powerpoint/2010/main" val="161152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A2AF6-8BB5-D645-D655-D7C673E8D13F}"/>
              </a:ext>
            </a:extLst>
          </p:cNvPr>
          <p:cNvSpPr>
            <a:spLocks noGrp="1"/>
          </p:cNvSpPr>
          <p:nvPr>
            <p:ph type="title"/>
          </p:nvPr>
        </p:nvSpPr>
        <p:spPr/>
        <p:txBody>
          <a:bodyPr/>
          <a:lstStyle/>
          <a:p>
            <a:r>
              <a:rPr lang="en-US" b="1"/>
              <a:t>FOIA Basics</a:t>
            </a:r>
          </a:p>
        </p:txBody>
      </p:sp>
      <p:sp>
        <p:nvSpPr>
          <p:cNvPr id="3" name="Content Placeholder 2">
            <a:extLst>
              <a:ext uri="{FF2B5EF4-FFF2-40B4-BE49-F238E27FC236}">
                <a16:creationId xmlns:a16="http://schemas.microsoft.com/office/drawing/2014/main" xmlns="" id="{26F599FE-33A6-AF33-9795-30CF2220DA80}"/>
              </a:ext>
            </a:extLst>
          </p:cNvPr>
          <p:cNvSpPr>
            <a:spLocks noGrp="1"/>
          </p:cNvSpPr>
          <p:nvPr>
            <p:ph idx="1"/>
          </p:nvPr>
        </p:nvSpPr>
        <p:spPr/>
        <p:txBody>
          <a:bodyPr/>
          <a:lstStyle/>
          <a:p>
            <a:r>
              <a:rPr lang="en-US"/>
              <a:t>The Freedom of Information Act grants public access to </a:t>
            </a:r>
            <a:r>
              <a:rPr lang="en-US" b="1"/>
              <a:t>meetings</a:t>
            </a:r>
            <a:r>
              <a:rPr lang="en-US"/>
              <a:t> and </a:t>
            </a:r>
            <a:r>
              <a:rPr lang="en-US" b="1"/>
              <a:t>records </a:t>
            </a:r>
            <a:r>
              <a:rPr lang="en-US"/>
              <a:t>of public agencies</a:t>
            </a:r>
          </a:p>
          <a:p>
            <a:r>
              <a:rPr lang="en-US"/>
              <a:t>Public agencies cannot be required to conduct research or produce documents that don’t exist</a:t>
            </a:r>
          </a:p>
          <a:p>
            <a:r>
              <a:rPr lang="en-US"/>
              <a:t>FOIA does not give the public the right to participate (speak) at a meeting, just to attend</a:t>
            </a:r>
          </a:p>
          <a:p>
            <a:r>
              <a:rPr lang="en-US"/>
              <a:t>The Freedom of Information Commission settles disputes that arise when citizens believe agencies are not following the law</a:t>
            </a:r>
          </a:p>
        </p:txBody>
      </p:sp>
    </p:spTree>
    <p:extLst>
      <p:ext uri="{BB962C8B-B14F-4D97-AF65-F5344CB8AC3E}">
        <p14:creationId xmlns:p14="http://schemas.microsoft.com/office/powerpoint/2010/main" val="2482663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34CB6-5C58-A4B8-51B2-C0DB25CF6478}"/>
              </a:ext>
            </a:extLst>
          </p:cNvPr>
          <p:cNvSpPr>
            <a:spLocks noGrp="1"/>
          </p:cNvSpPr>
          <p:nvPr>
            <p:ph type="title"/>
          </p:nvPr>
        </p:nvSpPr>
        <p:spPr/>
        <p:txBody>
          <a:bodyPr/>
          <a:lstStyle/>
          <a:p>
            <a:r>
              <a:rPr lang="en-US" b="1"/>
              <a:t>What is a Public Agency?</a:t>
            </a:r>
          </a:p>
        </p:txBody>
      </p:sp>
      <p:sp>
        <p:nvSpPr>
          <p:cNvPr id="3" name="Content Placeholder 2">
            <a:extLst>
              <a:ext uri="{FF2B5EF4-FFF2-40B4-BE49-F238E27FC236}">
                <a16:creationId xmlns:a16="http://schemas.microsoft.com/office/drawing/2014/main" xmlns="" id="{B19E37D6-527D-8879-14C4-6959AAB9D37A}"/>
              </a:ext>
            </a:extLst>
          </p:cNvPr>
          <p:cNvSpPr>
            <a:spLocks noGrp="1"/>
          </p:cNvSpPr>
          <p:nvPr>
            <p:ph idx="1"/>
          </p:nvPr>
        </p:nvSpPr>
        <p:spPr/>
        <p:txBody>
          <a:bodyPr>
            <a:normAutofit fontScale="92500" lnSpcReduction="20000"/>
          </a:bodyPr>
          <a:lstStyle/>
          <a:p>
            <a:r>
              <a:rPr lang="en-US"/>
              <a:t>“Public agency” or “agency” means: (A) Any executive, administrative or legislative office of the state or any political subdivision of the state and any state or town agency, any department, institution, bureau, board, commission, authority or official of the state or of any city, town, borough, municipal corporation, school district, regional district or other district or other political subdivision of the state, </a:t>
            </a:r>
            <a:r>
              <a:rPr lang="en-US" b="1"/>
              <a:t>including any committee of, or created by</a:t>
            </a:r>
            <a:r>
              <a:rPr lang="en-US"/>
              <a:t>, any such office, subdivision, agency, department, institution, bureau, board, commission, authority or official</a:t>
            </a:r>
          </a:p>
          <a:p>
            <a:r>
              <a:rPr lang="en-US"/>
              <a:t>Board of Trustees of Woodstock Academy v. FOIA (1980): Created “functional equivalent” test</a:t>
            </a:r>
          </a:p>
          <a:p>
            <a:pPr marL="914400" lvl="1" indent="-457200">
              <a:buFont typeface="+mj-lt"/>
              <a:buAutoNum type="arabicPeriod"/>
            </a:pPr>
            <a:r>
              <a:rPr lang="en-US"/>
              <a:t>Whether the entity performs a government function</a:t>
            </a:r>
          </a:p>
          <a:p>
            <a:pPr marL="914400" lvl="1" indent="-457200">
              <a:buFont typeface="+mj-lt"/>
              <a:buAutoNum type="arabicPeriod"/>
            </a:pPr>
            <a:r>
              <a:rPr lang="en-US"/>
              <a:t>The level of government funding</a:t>
            </a:r>
          </a:p>
          <a:p>
            <a:pPr marL="914400" lvl="1" indent="-457200">
              <a:buFont typeface="+mj-lt"/>
              <a:buAutoNum type="arabicPeriod"/>
            </a:pPr>
            <a:r>
              <a:rPr lang="en-US"/>
              <a:t>The extent of government involvement or regulation, and</a:t>
            </a:r>
          </a:p>
          <a:p>
            <a:pPr marL="914400" lvl="1" indent="-457200">
              <a:buFont typeface="+mj-lt"/>
              <a:buAutoNum type="arabicPeriod"/>
            </a:pPr>
            <a:r>
              <a:rPr lang="en-US"/>
              <a:t>Whether the entity was created by government</a:t>
            </a:r>
          </a:p>
        </p:txBody>
      </p:sp>
    </p:spTree>
    <p:extLst>
      <p:ext uri="{BB962C8B-B14F-4D97-AF65-F5344CB8AC3E}">
        <p14:creationId xmlns:p14="http://schemas.microsoft.com/office/powerpoint/2010/main" val="422040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A08137-C989-4EC1-4B24-687E802674FD}"/>
              </a:ext>
            </a:extLst>
          </p:cNvPr>
          <p:cNvSpPr>
            <a:spLocks noGrp="1"/>
          </p:cNvSpPr>
          <p:nvPr>
            <p:ph type="title"/>
          </p:nvPr>
        </p:nvSpPr>
        <p:spPr/>
        <p:txBody>
          <a:bodyPr/>
          <a:lstStyle/>
          <a:p>
            <a:r>
              <a:rPr lang="en-US" b="1"/>
              <a:t>Meetings</a:t>
            </a:r>
          </a:p>
        </p:txBody>
      </p:sp>
      <p:pic>
        <p:nvPicPr>
          <p:cNvPr id="2050" name="Picture 2" descr="why are we meeting? - Marketoonist | Tom Fishburne">
            <a:extLst>
              <a:ext uri="{FF2B5EF4-FFF2-40B4-BE49-F238E27FC236}">
                <a16:creationId xmlns:a16="http://schemas.microsoft.com/office/drawing/2014/main" xmlns="" id="{1DFA74EE-EFD6-6276-629A-E5CB19856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108" y="1566863"/>
            <a:ext cx="6667783" cy="4761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10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D54EE-2DAF-EFB9-72EE-CBABB7BB7D0A}"/>
              </a:ext>
            </a:extLst>
          </p:cNvPr>
          <p:cNvSpPr>
            <a:spLocks noGrp="1"/>
          </p:cNvSpPr>
          <p:nvPr>
            <p:ph type="title"/>
          </p:nvPr>
        </p:nvSpPr>
        <p:spPr/>
        <p:txBody>
          <a:bodyPr/>
          <a:lstStyle/>
          <a:p>
            <a:r>
              <a:rPr lang="en-US" b="1"/>
              <a:t>Meetings, Overview</a:t>
            </a:r>
          </a:p>
        </p:txBody>
      </p:sp>
      <p:sp>
        <p:nvSpPr>
          <p:cNvPr id="3" name="Content Placeholder 2">
            <a:extLst>
              <a:ext uri="{FF2B5EF4-FFF2-40B4-BE49-F238E27FC236}">
                <a16:creationId xmlns:a16="http://schemas.microsoft.com/office/drawing/2014/main" xmlns="" id="{297B22CB-1833-4EA9-05BE-CDBCD5E4B05D}"/>
              </a:ext>
            </a:extLst>
          </p:cNvPr>
          <p:cNvSpPr>
            <a:spLocks noGrp="1"/>
          </p:cNvSpPr>
          <p:nvPr>
            <p:ph idx="1"/>
          </p:nvPr>
        </p:nvSpPr>
        <p:spPr/>
        <p:txBody>
          <a:bodyPr>
            <a:normAutofit lnSpcReduction="10000"/>
          </a:bodyPr>
          <a:lstStyle/>
          <a:p>
            <a:r>
              <a:rPr lang="en-US"/>
              <a:t>“Meeting” means any hearing or other proceeding of a public agency, any convening or assembly </a:t>
            </a:r>
            <a:r>
              <a:rPr lang="en-US" b="1"/>
              <a:t>of a quorum of a multimember public agency</a:t>
            </a:r>
            <a:r>
              <a:rPr lang="en-US"/>
              <a:t>, and any communication by or to a quorum of a multimember public agency, </a:t>
            </a:r>
            <a:r>
              <a:rPr lang="en-US" b="1"/>
              <a:t>whether in person or by means of electronic equipment</a:t>
            </a:r>
            <a:r>
              <a:rPr lang="en-US"/>
              <a:t>, to discuss or act upon a matter over which the public agency has supervision, control, jurisdiction or advisory power. – Sec. 1-200, CT General Statutes</a:t>
            </a:r>
          </a:p>
          <a:p>
            <a:r>
              <a:rPr lang="en-US"/>
              <a:t>Anybody can attend (no required sign up); boards set their own rules for public comment</a:t>
            </a:r>
          </a:p>
          <a:p>
            <a:r>
              <a:rPr lang="en-US"/>
              <a:t>Meetings may be photographed, recorded or broadcast</a:t>
            </a:r>
          </a:p>
          <a:p>
            <a:r>
              <a:rPr lang="en-US"/>
              <a:t>Agendas must fairly apprise the public on what will be discussed</a:t>
            </a:r>
          </a:p>
        </p:txBody>
      </p:sp>
    </p:spTree>
    <p:extLst>
      <p:ext uri="{BB962C8B-B14F-4D97-AF65-F5344CB8AC3E}">
        <p14:creationId xmlns:p14="http://schemas.microsoft.com/office/powerpoint/2010/main" val="259020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396C80-63E5-1293-A142-C647A1746689}"/>
              </a:ext>
            </a:extLst>
          </p:cNvPr>
          <p:cNvSpPr>
            <a:spLocks noGrp="1"/>
          </p:cNvSpPr>
          <p:nvPr>
            <p:ph type="title"/>
          </p:nvPr>
        </p:nvSpPr>
        <p:spPr/>
        <p:txBody>
          <a:bodyPr/>
          <a:lstStyle/>
          <a:p>
            <a:r>
              <a:rPr lang="en-US" b="1"/>
              <a:t>     Regular Meeting    vs.      Special Meeting</a:t>
            </a:r>
          </a:p>
        </p:txBody>
      </p:sp>
      <p:sp>
        <p:nvSpPr>
          <p:cNvPr id="3" name="Content Placeholder 2">
            <a:extLst>
              <a:ext uri="{FF2B5EF4-FFF2-40B4-BE49-F238E27FC236}">
                <a16:creationId xmlns:a16="http://schemas.microsoft.com/office/drawing/2014/main" xmlns="" id="{191C1ECC-9385-EC51-F33D-606BB60F4365}"/>
              </a:ext>
            </a:extLst>
          </p:cNvPr>
          <p:cNvSpPr>
            <a:spLocks noGrp="1"/>
          </p:cNvSpPr>
          <p:nvPr>
            <p:ph sz="half" idx="1"/>
          </p:nvPr>
        </p:nvSpPr>
        <p:spPr/>
        <p:txBody>
          <a:bodyPr/>
          <a:lstStyle/>
          <a:p>
            <a:r>
              <a:rPr lang="en-US"/>
              <a:t>Meetings according to regular schedule filed with your municipality or the state</a:t>
            </a:r>
          </a:p>
          <a:p>
            <a:r>
              <a:rPr lang="en-US"/>
              <a:t>Notice/agenda required at least 24 hours in advance</a:t>
            </a:r>
          </a:p>
          <a:p>
            <a:r>
              <a:rPr lang="en-US"/>
              <a:t>By a 2/3 vote items can be added to the agenda during the meeting</a:t>
            </a:r>
          </a:p>
          <a:p>
            <a:r>
              <a:rPr lang="en-US"/>
              <a:t>Minutes must be filed within 7 calendar days</a:t>
            </a:r>
          </a:p>
        </p:txBody>
      </p:sp>
      <p:sp>
        <p:nvSpPr>
          <p:cNvPr id="4" name="Content Placeholder 3">
            <a:extLst>
              <a:ext uri="{FF2B5EF4-FFF2-40B4-BE49-F238E27FC236}">
                <a16:creationId xmlns:a16="http://schemas.microsoft.com/office/drawing/2014/main" xmlns="" id="{D4349E28-4A2E-5C4F-A5BE-7DE46F14C21D}"/>
              </a:ext>
            </a:extLst>
          </p:cNvPr>
          <p:cNvSpPr>
            <a:spLocks noGrp="1"/>
          </p:cNvSpPr>
          <p:nvPr>
            <p:ph sz="half" idx="2"/>
          </p:nvPr>
        </p:nvSpPr>
        <p:spPr/>
        <p:txBody>
          <a:bodyPr/>
          <a:lstStyle/>
          <a:p>
            <a:r>
              <a:rPr lang="en-US"/>
              <a:t>Meetings outside of your regular schedule</a:t>
            </a:r>
          </a:p>
          <a:p>
            <a:r>
              <a:rPr lang="en-US"/>
              <a:t>Notice/agenda required at least 24 hours in advance </a:t>
            </a:r>
            <a:r>
              <a:rPr lang="en-US" b="1"/>
              <a:t>AND</a:t>
            </a:r>
            <a:r>
              <a:rPr lang="en-US"/>
              <a:t> must be posted on website</a:t>
            </a:r>
          </a:p>
          <a:p>
            <a:r>
              <a:rPr lang="en-US"/>
              <a:t>Additional items </a:t>
            </a:r>
            <a:r>
              <a:rPr lang="en-US" b="1"/>
              <a:t>CANNOT</a:t>
            </a:r>
            <a:r>
              <a:rPr lang="en-US"/>
              <a:t> be added to the agenda during the meeting</a:t>
            </a:r>
          </a:p>
          <a:p>
            <a:r>
              <a:rPr lang="en-US"/>
              <a:t>Minutes must be filed within 7 business days</a:t>
            </a:r>
          </a:p>
        </p:txBody>
      </p:sp>
    </p:spTree>
    <p:extLst>
      <p:ext uri="{BB962C8B-B14F-4D97-AF65-F5344CB8AC3E}">
        <p14:creationId xmlns:p14="http://schemas.microsoft.com/office/powerpoint/2010/main" val="397414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3F3015-A530-6689-3DFF-B928AAD54D85}"/>
              </a:ext>
            </a:extLst>
          </p:cNvPr>
          <p:cNvSpPr>
            <a:spLocks noGrp="1"/>
          </p:cNvSpPr>
          <p:nvPr>
            <p:ph type="title"/>
          </p:nvPr>
        </p:nvSpPr>
        <p:spPr/>
        <p:txBody>
          <a:bodyPr/>
          <a:lstStyle/>
          <a:p>
            <a:r>
              <a:rPr lang="en-US" b="1"/>
              <a:t>Emergency Meetings</a:t>
            </a:r>
          </a:p>
        </p:txBody>
      </p:sp>
      <p:sp>
        <p:nvSpPr>
          <p:cNvPr id="3" name="Content Placeholder 2">
            <a:extLst>
              <a:ext uri="{FF2B5EF4-FFF2-40B4-BE49-F238E27FC236}">
                <a16:creationId xmlns:a16="http://schemas.microsoft.com/office/drawing/2014/main" xmlns="" id="{C44EBCBC-5EB5-F4D8-4828-5A19E84FA221}"/>
              </a:ext>
            </a:extLst>
          </p:cNvPr>
          <p:cNvSpPr>
            <a:spLocks noGrp="1"/>
          </p:cNvSpPr>
          <p:nvPr>
            <p:ph idx="1"/>
          </p:nvPr>
        </p:nvSpPr>
        <p:spPr>
          <a:xfrm>
            <a:off x="838200" y="1825625"/>
            <a:ext cx="4972050" cy="4351338"/>
          </a:xfrm>
        </p:spPr>
        <p:txBody>
          <a:bodyPr>
            <a:normAutofit/>
          </a:bodyPr>
          <a:lstStyle/>
          <a:p>
            <a:r>
              <a:rPr lang="en-US"/>
              <a:t>Must only be called if there is a </a:t>
            </a:r>
            <a:r>
              <a:rPr lang="en-US" b="1"/>
              <a:t>bona fide emergency </a:t>
            </a:r>
            <a:r>
              <a:rPr lang="en-US"/>
              <a:t>that cannot wait 24 hours</a:t>
            </a:r>
          </a:p>
          <a:p>
            <a:r>
              <a:rPr lang="en-US"/>
              <a:t>No notice or agenda is required</a:t>
            </a:r>
          </a:p>
          <a:p>
            <a:r>
              <a:rPr lang="en-US"/>
              <a:t>Only emergency matters may be considered</a:t>
            </a:r>
          </a:p>
          <a:p>
            <a:r>
              <a:rPr lang="en-US"/>
              <a:t>Minutes must be filed within 72 hours of the meeting, posted online and state the reason for the emergency</a:t>
            </a:r>
          </a:p>
        </p:txBody>
      </p:sp>
      <p:pic>
        <p:nvPicPr>
          <p:cNvPr id="5" name="Picture 4" descr="Graphical user interface, text, application, email&#10;&#10;Description automatically generated">
            <a:extLst>
              <a:ext uri="{FF2B5EF4-FFF2-40B4-BE49-F238E27FC236}">
                <a16:creationId xmlns:a16="http://schemas.microsoft.com/office/drawing/2014/main" xmlns="" id="{E28AE6EC-E2F2-BFAA-D09C-289167547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700" y="619125"/>
            <a:ext cx="5783098" cy="3733800"/>
          </a:xfrm>
          <a:prstGeom prst="rect">
            <a:avLst/>
          </a:prstGeom>
        </p:spPr>
      </p:pic>
      <p:sp>
        <p:nvSpPr>
          <p:cNvPr id="6" name="TextBox 5">
            <a:extLst>
              <a:ext uri="{FF2B5EF4-FFF2-40B4-BE49-F238E27FC236}">
                <a16:creationId xmlns:a16="http://schemas.microsoft.com/office/drawing/2014/main" xmlns="" id="{4AD419B8-CD03-9BF5-BEC7-29075612762A}"/>
              </a:ext>
            </a:extLst>
          </p:cNvPr>
          <p:cNvSpPr txBox="1"/>
          <p:nvPr/>
        </p:nvSpPr>
        <p:spPr>
          <a:xfrm>
            <a:off x="5981701" y="4606925"/>
            <a:ext cx="5783097" cy="1477328"/>
          </a:xfrm>
          <a:prstGeom prst="rect">
            <a:avLst/>
          </a:prstGeom>
          <a:noFill/>
        </p:spPr>
        <p:txBody>
          <a:bodyPr wrap="square" rtlCol="0">
            <a:spAutoFit/>
          </a:bodyPr>
          <a:lstStyle/>
          <a:p>
            <a:r>
              <a:rPr lang="en-US"/>
              <a:t>"A situation must be unexpected and it must demand immediate action such that it is impossible for the public agency to give 24 hours notice of a meeting.“</a:t>
            </a:r>
            <a:r>
              <a:rPr lang="en-US" b="0" i="0">
                <a:solidFill>
                  <a:srgbClr val="202124"/>
                </a:solidFill>
                <a:effectLst/>
                <a:latin typeface="Times New Roman" panose="02020603050405020304" pitchFamily="18" charset="0"/>
                <a:cs typeface="Times New Roman" panose="02020603050405020304" pitchFamily="18" charset="0"/>
              </a:rPr>
              <a:t>— </a:t>
            </a:r>
            <a:r>
              <a:rPr lang="en-US" b="1"/>
              <a:t>Board of Selectmen of the Town of Ridgefield vs. Freedom of Information Commission (2010)</a:t>
            </a:r>
          </a:p>
        </p:txBody>
      </p:sp>
    </p:spTree>
    <p:extLst>
      <p:ext uri="{BB962C8B-B14F-4D97-AF65-F5344CB8AC3E}">
        <p14:creationId xmlns:p14="http://schemas.microsoft.com/office/powerpoint/2010/main" val="396976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81A9C8-630E-7FD0-4BF1-92F3405C9381}"/>
              </a:ext>
            </a:extLst>
          </p:cNvPr>
          <p:cNvSpPr>
            <a:spLocks noGrp="1"/>
          </p:cNvSpPr>
          <p:nvPr>
            <p:ph type="title"/>
          </p:nvPr>
        </p:nvSpPr>
        <p:spPr/>
        <p:txBody>
          <a:bodyPr/>
          <a:lstStyle/>
          <a:p>
            <a:r>
              <a:rPr lang="en-US" b="1"/>
              <a:t>Electronic/Remote Meetings</a:t>
            </a:r>
          </a:p>
        </p:txBody>
      </p:sp>
      <p:sp>
        <p:nvSpPr>
          <p:cNvPr id="3" name="Content Placeholder 2">
            <a:extLst>
              <a:ext uri="{FF2B5EF4-FFF2-40B4-BE49-F238E27FC236}">
                <a16:creationId xmlns:a16="http://schemas.microsoft.com/office/drawing/2014/main" xmlns="" id="{EACC4759-0E1A-3519-9D90-447D0B8BA250}"/>
              </a:ext>
            </a:extLst>
          </p:cNvPr>
          <p:cNvSpPr>
            <a:spLocks noGrp="1"/>
          </p:cNvSpPr>
          <p:nvPr>
            <p:ph idx="1"/>
          </p:nvPr>
        </p:nvSpPr>
        <p:spPr/>
        <p:txBody>
          <a:bodyPr/>
          <a:lstStyle/>
          <a:p>
            <a:r>
              <a:rPr lang="en-US"/>
              <a:t>Regular meetings: Require 48-hour notice; agenda with link can come 24 hours before</a:t>
            </a:r>
          </a:p>
          <a:p>
            <a:r>
              <a:rPr lang="en-US"/>
              <a:t>Special meetings: Require 24-hour notice with agenda</a:t>
            </a:r>
          </a:p>
          <a:p>
            <a:r>
              <a:rPr lang="en-US"/>
              <a:t>Online-only meetings must be recorded and posted on the agency’s website within 7 days and available for at least 45 days</a:t>
            </a:r>
          </a:p>
          <a:p>
            <a:r>
              <a:rPr lang="en-US"/>
              <a:t>You must still submit minutes, even if a recording is available</a:t>
            </a:r>
          </a:p>
          <a:p>
            <a:r>
              <a:rPr lang="en-US"/>
              <a:t>Online participants can be kicked out if they are being disruptive (same as at an in-person meeting)</a:t>
            </a:r>
          </a:p>
        </p:txBody>
      </p:sp>
    </p:spTree>
    <p:extLst>
      <p:ext uri="{BB962C8B-B14F-4D97-AF65-F5344CB8AC3E}">
        <p14:creationId xmlns:p14="http://schemas.microsoft.com/office/powerpoint/2010/main" val="4000974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8381209-0347-4616-923c-13925ef1702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08FB7895C9EC44BCF897894EB31F17" ma:contentTypeVersion="6" ma:contentTypeDescription="Create a new document." ma:contentTypeScope="" ma:versionID="c814d83956d171e6b8e286d4ecab321e">
  <xsd:schema xmlns:xsd="http://www.w3.org/2001/XMLSchema" xmlns:xs="http://www.w3.org/2001/XMLSchema" xmlns:p="http://schemas.microsoft.com/office/2006/metadata/properties" xmlns:ns3="a8381209-0347-4616-923c-13925ef1702e" xmlns:ns4="00a394cf-a62a-4156-8015-91d39bedbac9" targetNamespace="http://schemas.microsoft.com/office/2006/metadata/properties" ma:root="true" ma:fieldsID="03bf12531f1c624bd62a792a0be4b1e9" ns3:_="" ns4:_="">
    <xsd:import namespace="a8381209-0347-4616-923c-13925ef1702e"/>
    <xsd:import namespace="00a394cf-a62a-4156-8015-91d39bedbac9"/>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81209-0347-4616-923c-13925ef17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a394cf-a62a-4156-8015-91d39bedbac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439CDF-F3B9-45F8-99E8-09D0ACA826DC}">
  <ds:schemaRef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elements/1.1/"/>
    <ds:schemaRef ds:uri="00a394cf-a62a-4156-8015-91d39bedbac9"/>
    <ds:schemaRef ds:uri="http://purl.org/dc/terms/"/>
    <ds:schemaRef ds:uri="http://schemas.openxmlformats.org/package/2006/metadata/core-properties"/>
    <ds:schemaRef ds:uri="a8381209-0347-4616-923c-13925ef1702e"/>
    <ds:schemaRef ds:uri="http://purl.org/dc/dcmitype/"/>
  </ds:schemaRefs>
</ds:datastoreItem>
</file>

<file path=customXml/itemProps2.xml><?xml version="1.0" encoding="utf-8"?>
<ds:datastoreItem xmlns:ds="http://schemas.openxmlformats.org/officeDocument/2006/customXml" ds:itemID="{3C0E59CB-D018-4E5E-89C2-A10F7C57AAB7}">
  <ds:schemaRefs>
    <ds:schemaRef ds:uri="00a394cf-a62a-4156-8015-91d39bedbac9"/>
    <ds:schemaRef ds:uri="a8381209-0347-4616-923c-13925ef170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9A42C3-BED4-4E91-9284-54190DF0F2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1756</Words>
  <Application>Microsoft Office PowerPoint</Application>
  <PresentationFormat>Widescreen</PresentationFormat>
  <Paragraphs>132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FOI 101: A Crash Course In The FOI Act</vt:lpstr>
      <vt:lpstr>Brief History Of The FOIA</vt:lpstr>
      <vt:lpstr>FOIA Basics</vt:lpstr>
      <vt:lpstr>What is a Public Agency?</vt:lpstr>
      <vt:lpstr>Meetings</vt:lpstr>
      <vt:lpstr>Meetings, Overview</vt:lpstr>
      <vt:lpstr>     Regular Meeting    vs.      Special Meeting</vt:lpstr>
      <vt:lpstr>Emergency Meetings</vt:lpstr>
      <vt:lpstr>Electronic/Remote Meetings</vt:lpstr>
      <vt:lpstr>Executive Session</vt:lpstr>
      <vt:lpstr>When Is A Meeting Not A Meeting?</vt:lpstr>
      <vt:lpstr>Email &amp; Meetings</vt:lpstr>
      <vt:lpstr>Minutes</vt:lpstr>
      <vt:lpstr>Records</vt:lpstr>
      <vt:lpstr>Public Records, Definition In FOI Act</vt:lpstr>
      <vt:lpstr>Public Records, Overview</vt:lpstr>
      <vt:lpstr>How Long Do I Have to Fulfill A Request?</vt:lpstr>
      <vt:lpstr>Exemptions, Exclusions, Exceptions</vt:lpstr>
      <vt:lpstr>Exceptions</vt:lpstr>
      <vt:lpstr>Exemptions</vt:lpstr>
      <vt:lpstr>Personnel Files</vt:lpstr>
      <vt:lpstr>Preliminary Drafts/Notes</vt:lpstr>
      <vt:lpstr>Security Risk</vt:lpstr>
      <vt:lpstr>Law Enforcement Exemptions</vt:lpstr>
      <vt:lpstr>Vexatious Requestors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FOI 101: A Crash Course In The FOI Act</dc:title>
  <dc:creator>Blair, Russell</dc:creator>
  <cp:lastModifiedBy>Susan</cp:lastModifiedBy>
  <cp:revision>2</cp:revision>
  <dcterms:created xsi:type="dcterms:W3CDTF">2023-03-08T14:38:49Z</dcterms:created>
  <dcterms:modified xsi:type="dcterms:W3CDTF">2023-06-23T00:10:51Z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0x0101005B08FB7895C9EC44BCF897894EB31F17</vt:lpwstr>
  </property>
</Properties>
</file>